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4" r:id="rId9"/>
    <p:sldId id="273" r:id="rId10"/>
    <p:sldId id="274" r:id="rId11"/>
    <p:sldId id="279" r:id="rId12"/>
    <p:sldId id="280" r:id="rId13"/>
    <p:sldId id="281" r:id="rId14"/>
    <p:sldId id="278" r:id="rId15"/>
    <p:sldId id="284" r:id="rId16"/>
    <p:sldId id="285" r:id="rId17"/>
    <p:sldId id="276" r:id="rId18"/>
    <p:sldId id="282" r:id="rId19"/>
    <p:sldId id="283" r:id="rId20"/>
    <p:sldId id="286" r:id="rId21"/>
    <p:sldId id="265" r:id="rId22"/>
    <p:sldId id="266" r:id="rId23"/>
    <p:sldId id="287" r:id="rId24"/>
    <p:sldId id="288" r:id="rId25"/>
    <p:sldId id="289" r:id="rId26"/>
    <p:sldId id="290" r:id="rId27"/>
    <p:sldId id="260" r:id="rId28"/>
    <p:sldId id="271" r:id="rId29"/>
    <p:sldId id="272" r:id="rId30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33" autoAdjust="0"/>
  </p:normalViewPr>
  <p:slideViewPr>
    <p:cSldViewPr>
      <p:cViewPr varScale="1">
        <p:scale>
          <a:sx n="64" d="100"/>
          <a:sy n="64" d="100"/>
        </p:scale>
        <p:origin x="-9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F0EC90-BDE1-41C5-BDD2-A4169CE096CA}" type="datetimeFigureOut">
              <a:rPr lang="ru-RU"/>
              <a:pPr>
                <a:defRPr/>
              </a:pPr>
              <a:t>28.11.2014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BB61488-0768-417B-8C64-3EEB7388E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179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63092B-1405-432E-829B-6DFE3C8732F1}" type="datetimeFigureOut">
              <a:rPr lang="ru-RU"/>
              <a:pPr>
                <a:defRPr/>
              </a:pPr>
              <a:t>28.11.2014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5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D6D064-9DB4-4C01-9BD6-A8676784B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6066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57200" algn="just" eaLnBrk="1" hangingPunct="1">
              <a:spcBef>
                <a:spcPct val="0"/>
              </a:spcBef>
              <a:tabLst>
                <a:tab pos="114300" algn="l"/>
                <a:tab pos="228600" algn="l"/>
              </a:tabLst>
            </a:pPr>
            <a:r>
              <a:rPr lang="ru-RU" altLang="ru-RU" smtClean="0">
                <a:latin typeface="Arial" charset="0"/>
                <a:ea typeface="Times New Roman" pitchFamily="18" charset="0"/>
                <a:cs typeface="Arial" charset="0"/>
              </a:rPr>
              <a:t>Увеличение доходов</a:t>
            </a: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172743-4E55-4CD8-872D-E7F9F27DDF8E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персонификаторы «идеального» типа</a:t>
            </a: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838891-C9AD-405A-AE4A-1C9A109B94C3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Ролики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Фотографии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Интервью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Флеш-анимация </a:t>
            </a: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C17702-B623-48E4-A42C-57F243C7951A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СТИЛЬ ЖИЗНИ</a:t>
            </a: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A832BD-083D-4A93-B6EB-2F4F7ACE9589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Активизация поведения</a:t>
            </a:r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854BB7-863A-4577-9E61-2E961FB43262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РЕКЛАМОДАТЕЛИ</a:t>
            </a: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DDF547-0678-445A-B497-9D26EFA835F1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Пенсионеры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Молодежь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Активное трудоспособное население</a:t>
            </a: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E87777-620E-4799-95A1-7DBC4CDF587D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Максимально полное удовлетворение потребностей клиента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Формирование новых потребительских свойств у имеющегося товара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Копирование конкурентов 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Конкуренты</a:t>
            </a: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E98F96-CA6C-4338-ADC6-70E7C9266F6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Читатели \\ подписчики \\ покупатели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Рекламодатели</a:t>
            </a: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FC67B1-3937-4BB0-9524-57C1CACCDA67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mtClean="0"/>
              <a:t>Последствия экономического кризиса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mtClean="0"/>
              <a:t>Снижение интереса к печатным изданиям как рекламному каналу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mtClean="0"/>
              <a:t>Отсутствие в газете новых проектов, технологий и возможностей для продвижения товаров \ услуг</a:t>
            </a:r>
          </a:p>
          <a:p>
            <a:pPr marL="228600" indent="-228600"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426B38-5701-4C50-ABDB-1E2D319680BD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8FBF35-B942-444E-BD6B-1294B620869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Аудитории печатных СМИ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D6D064-9DB4-4C01-9BD6-A8676784BAA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167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ЗАЧЕМ ЛЮДИ ИДУТ В ИНТЕРНЕТ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D6D064-9DB4-4C01-9BD6-A8676784BAAA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501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ИСПОЛЬЗОВАНИЕ ИНТЕРНЕТА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D6D064-9DB4-4C01-9BD6-A8676784BAAA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93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3C3CE-D1CF-41CF-9373-9AB8F6CB52D7}" type="datetimeFigureOut">
              <a:rPr lang="ru-RU"/>
              <a:pPr>
                <a:defRPr/>
              </a:pPr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9A3FF-547B-4659-981A-47F926645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342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ECF0E-B6CD-4BFE-8410-1219EC24AD62}" type="datetimeFigureOut">
              <a:rPr lang="ru-RU"/>
              <a:pPr>
                <a:defRPr/>
              </a:pPr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E0D62-AB2E-4422-A811-5E9D80CBBB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08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66CD4-8750-47EC-9941-DDA865484CD3}" type="datetimeFigureOut">
              <a:rPr lang="ru-RU"/>
              <a:pPr>
                <a:defRPr/>
              </a:pPr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333F6-BAA4-460E-A29C-EEB054319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590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652DB-1BC4-437B-A6EB-C6538A9149C5}" type="datetimeFigureOut">
              <a:rPr lang="ru-RU"/>
              <a:pPr>
                <a:defRPr/>
              </a:pPr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10B41-95A9-4C2E-9BEA-E5E4B2BA1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30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4B2DA-5E8F-405C-96A4-F39C7E35EC1C}" type="datetimeFigureOut">
              <a:rPr lang="ru-RU"/>
              <a:pPr>
                <a:defRPr/>
              </a:pPr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D0DCF-15FD-472D-A72B-97623D9AE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405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08E59-5B48-4B95-9F6B-B70CDD467C01}" type="datetimeFigureOut">
              <a:rPr lang="ru-RU"/>
              <a:pPr>
                <a:defRPr/>
              </a:pPr>
              <a:t>28.11.2014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08905-6888-458E-9E20-A77A4271C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73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8F50C-05D4-4178-B436-9A45EB841D7E}" type="datetimeFigureOut">
              <a:rPr lang="ru-RU"/>
              <a:pPr>
                <a:defRPr/>
              </a:pPr>
              <a:t>28.11.2014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DA862-B349-4C0E-855C-A05D15466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950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AD0F5-D7EB-4AF1-817E-B43B18EC9013}" type="datetimeFigureOut">
              <a:rPr lang="ru-RU"/>
              <a:pPr>
                <a:defRPr/>
              </a:pPr>
              <a:t>28.11.2014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7877A-DA6A-4A3A-B5A1-00779EACE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41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48FB7-4AC6-4A2C-95E4-04AFC13003A7}" type="datetimeFigureOut">
              <a:rPr lang="ru-RU"/>
              <a:pPr>
                <a:defRPr/>
              </a:pPr>
              <a:t>28.11.2014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C4AF0-F690-481D-9356-246466009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852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F65AF-60EB-4834-B166-BEF2AB7DF352}" type="datetimeFigureOut">
              <a:rPr lang="ru-RU"/>
              <a:pPr>
                <a:defRPr/>
              </a:pPr>
              <a:t>28.11.2014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B67FD-AE79-43E2-A4D3-FFD7C7372B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55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DCF53-B8A4-4F26-8BB8-8B1C858E4D28}" type="datetimeFigureOut">
              <a:rPr lang="ru-RU"/>
              <a:pPr>
                <a:defRPr/>
              </a:pPr>
              <a:t>28.11.2014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D95F2-D822-4B26-BD74-9A782BD98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98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9CEA3F-67B5-4BF9-A1A4-5CD8E88794E3}" type="datetimeFigureOut">
              <a:rPr lang="ru-RU"/>
              <a:pPr>
                <a:defRPr/>
              </a:pPr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60DB82-39FC-4664-814D-7D2113B9C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0" y="5300663"/>
            <a:ext cx="9144000" cy="15573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144000" cy="5300663"/>
          </a:xfrm>
          <a:prstGeom prst="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2" name="Прямоугольник 28"/>
          <p:cNvSpPr>
            <a:spLocks noChangeArrowheads="1"/>
          </p:cNvSpPr>
          <p:nvPr/>
        </p:nvSpPr>
        <p:spPr bwMode="auto">
          <a:xfrm>
            <a:off x="7521367" y="5805488"/>
            <a:ext cx="13543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/>
              <a:t>29 ноября 2014 </a:t>
            </a:r>
            <a:r>
              <a:rPr lang="ru-RU" altLang="ru-RU" sz="1200" dirty="0"/>
              <a:t>г.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/>
              <a:t>Екатеринбург</a:t>
            </a:r>
            <a:endParaRPr lang="ru-RU" altLang="ru-RU" sz="1200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1200" dirty="0"/>
          </a:p>
        </p:txBody>
      </p:sp>
      <p:sp>
        <p:nvSpPr>
          <p:cNvPr id="2053" name="Прямоугольник 29"/>
          <p:cNvSpPr>
            <a:spLocks noChangeArrowheads="1"/>
          </p:cNvSpPr>
          <p:nvPr/>
        </p:nvSpPr>
        <p:spPr bwMode="auto">
          <a:xfrm>
            <a:off x="539750" y="5745163"/>
            <a:ext cx="25193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/>
              <a:t>Мозолин Андрей Владимирович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/>
              <a:t>Центр «Аналитик»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000"/>
              <a:t>rc-analitik.ru </a:t>
            </a:r>
            <a:r>
              <a:rPr lang="ru-RU" altLang="ru-RU" sz="1000"/>
              <a:t>, </a:t>
            </a:r>
            <a:r>
              <a:rPr lang="en-US" altLang="ru-RU" sz="1000"/>
              <a:t>brains2@yandex.ru </a:t>
            </a:r>
            <a:r>
              <a:rPr lang="ru-RU" altLang="ru-RU" sz="1000"/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000"/>
              <a:t>+</a:t>
            </a:r>
            <a:r>
              <a:rPr lang="ru-RU" altLang="ru-RU" sz="1000"/>
              <a:t>7-9222-055-809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39750" y="908050"/>
            <a:ext cx="7704138" cy="2924175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ПОВЫШЕНИЕ КОНКУРЕНТОСПОСОБНОСТИ ГАЗЕТЫ: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технологии эффективной работы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 читателями и рекламодателями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8680"/>
            <a:ext cx="8624888" cy="5640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0825" y="6392361"/>
            <a:ext cx="86248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latin typeface="+mj-lt"/>
              </a:rPr>
              <a:t>«ФОМ» 11–12 октября 2014 г. 43 субъекта РФ, 100 населенных пунктов, 1500 респондентов.</a:t>
            </a:r>
          </a:p>
        </p:txBody>
      </p:sp>
      <p:sp>
        <p:nvSpPr>
          <p:cNvPr id="3" name="Овал 2"/>
          <p:cNvSpPr/>
          <p:nvPr/>
        </p:nvSpPr>
        <p:spPr>
          <a:xfrm>
            <a:off x="2339752" y="3740844"/>
            <a:ext cx="4174774" cy="2520256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67593" y="116632"/>
            <a:ext cx="5426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ЧИТАТЕЛИ. ПЕРИОДИЧНОСТЬ ПОТРЕБЛЕНИЯ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76672"/>
            <a:ext cx="9065389" cy="59283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3491880" y="3914824"/>
            <a:ext cx="4174774" cy="2520256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67593" y="107340"/>
            <a:ext cx="4037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ЧИТАТЕЛИ. СПОСОБ ПОЛУЧЕНИЯ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801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92" y="509438"/>
            <a:ext cx="9125396" cy="596756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7593" y="107340"/>
            <a:ext cx="2736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ЧИТАТЕЛИ. ТЕМАТИКА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003791" y="2204864"/>
            <a:ext cx="2520280" cy="972096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635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0708"/>
            <a:ext cx="8909372" cy="582629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7593" y="107340"/>
            <a:ext cx="2736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ЧИТАТЕЛИ. ТЕМАТИКА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420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980728"/>
            <a:ext cx="82089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latin typeface="+mn-lt"/>
              </a:rPr>
              <a:t>1. Честный</a:t>
            </a:r>
            <a:r>
              <a:rPr lang="ru-RU" sz="1600" b="1" dirty="0">
                <a:latin typeface="+mn-lt"/>
              </a:rPr>
              <a:t>, правдивый, объективный, справедливый</a:t>
            </a:r>
            <a:endParaRPr lang="ru-RU" sz="1600" dirty="0">
              <a:latin typeface="+mn-lt"/>
            </a:endParaRPr>
          </a:p>
          <a:p>
            <a:r>
              <a:rPr lang="ru-RU" sz="1600" dirty="0">
                <a:latin typeface="+mn-lt"/>
              </a:rPr>
              <a:t>«Беспристрастным, объективным»; «честен, объективен, принципиален»; «максимально объективный, отстраненно показывать события, не давать оценок»; «всё говорить, справедливо, не скрывая ничего»; «чтобы не врал, говорил правду».</a:t>
            </a:r>
          </a:p>
          <a:p>
            <a:r>
              <a:rPr lang="ru-RU" sz="1600" dirty="0">
                <a:latin typeface="+mn-lt"/>
              </a:rPr>
              <a:t> </a:t>
            </a:r>
          </a:p>
          <a:p>
            <a:pPr lvl="0"/>
            <a:r>
              <a:rPr lang="ru-RU" sz="1600" b="1" dirty="0" smtClean="0">
                <a:latin typeface="+mn-lt"/>
              </a:rPr>
              <a:t>2. Опытный</a:t>
            </a:r>
            <a:r>
              <a:rPr lang="ru-RU" sz="1600" b="1" dirty="0">
                <a:latin typeface="+mn-lt"/>
              </a:rPr>
              <a:t>, профессиональный, грамотный, владеющий информацией</a:t>
            </a:r>
            <a:endParaRPr lang="ru-RU" sz="1600" dirty="0">
              <a:latin typeface="+mn-lt"/>
            </a:endParaRPr>
          </a:p>
          <a:p>
            <a:r>
              <a:rPr lang="ru-RU" sz="1600" dirty="0">
                <a:latin typeface="+mn-lt"/>
              </a:rPr>
              <a:t>«Знающий свою работу»; «настоящим профессионалом, мастером своего дела»; «грамотным в своей работе»; «знать то, о чем говорит»; «хорошо подкованный, грамотный»; «владеть информацией»; «должен собирать интересные факты»; «всё вынюхивать».</a:t>
            </a:r>
          </a:p>
          <a:p>
            <a:r>
              <a:rPr lang="ru-RU" sz="1600" dirty="0">
                <a:latin typeface="+mn-lt"/>
              </a:rPr>
              <a:t> </a:t>
            </a:r>
          </a:p>
          <a:p>
            <a:pPr lvl="0"/>
            <a:r>
              <a:rPr lang="ru-RU" sz="1600" b="1" dirty="0" smtClean="0">
                <a:latin typeface="+mn-lt"/>
              </a:rPr>
              <a:t>3. Образованный</a:t>
            </a:r>
            <a:r>
              <a:rPr lang="ru-RU" sz="1600" b="1" dirty="0">
                <a:latin typeface="+mn-lt"/>
              </a:rPr>
              <a:t>, эрудированный</a:t>
            </a:r>
            <a:endParaRPr lang="ru-RU" sz="1600" dirty="0">
              <a:latin typeface="+mn-lt"/>
            </a:endParaRPr>
          </a:p>
          <a:p>
            <a:r>
              <a:rPr lang="ru-RU" sz="1600" dirty="0">
                <a:latin typeface="+mn-lt"/>
              </a:rPr>
              <a:t>«Всезнающим»; «всесторонне развитым»; «эрудированным, сведущим во всех вопросах»; «разбираться во всем»; «во всех сферах жизни он должен быть подкован»; «образован».</a:t>
            </a:r>
          </a:p>
          <a:p>
            <a:r>
              <a:rPr lang="ru-RU" sz="1600" dirty="0">
                <a:latin typeface="+mn-lt"/>
              </a:rPr>
              <a:t> </a:t>
            </a:r>
          </a:p>
          <a:p>
            <a:pPr lvl="0"/>
            <a:r>
              <a:rPr lang="ru-RU" sz="1600" b="1" dirty="0" smtClean="0">
                <a:latin typeface="+mn-lt"/>
              </a:rPr>
              <a:t>4. Смелый</a:t>
            </a:r>
            <a:r>
              <a:rPr lang="ru-RU" sz="1600" b="1" dirty="0">
                <a:latin typeface="+mn-lt"/>
              </a:rPr>
              <a:t>, бесстрашный</a:t>
            </a:r>
            <a:endParaRPr lang="ru-RU" sz="1600" dirty="0">
              <a:latin typeface="+mn-lt"/>
            </a:endParaRPr>
          </a:p>
          <a:p>
            <a:r>
              <a:rPr lang="ru-RU" sz="1600" dirty="0">
                <a:latin typeface="+mn-lt"/>
              </a:rPr>
              <a:t>«Безусловно, смелым и быть готовым ко всему»; «бесстрашие»; «тот, кто ничего не боится, работает в трудных точках»; «ничего не бояться».</a:t>
            </a:r>
          </a:p>
          <a:p>
            <a:r>
              <a:rPr lang="ru-RU" sz="1600" dirty="0">
                <a:latin typeface="+mn-lt"/>
              </a:rPr>
              <a:t> </a:t>
            </a:r>
          </a:p>
          <a:p>
            <a:pPr lvl="0"/>
            <a:r>
              <a:rPr lang="ru-RU" sz="1600" b="1" dirty="0" smtClean="0">
                <a:latin typeface="+mn-lt"/>
              </a:rPr>
              <a:t>5. Независимый</a:t>
            </a:r>
            <a:r>
              <a:rPr lang="ru-RU" sz="1600" b="1" dirty="0">
                <a:latin typeface="+mn-lt"/>
              </a:rPr>
              <a:t>, неподкупный</a:t>
            </a:r>
            <a:endParaRPr lang="ru-RU" sz="1600" dirty="0">
              <a:latin typeface="+mn-lt"/>
            </a:endParaRPr>
          </a:p>
          <a:p>
            <a:r>
              <a:rPr lang="ru-RU" sz="1600" dirty="0">
                <a:latin typeface="+mn-lt"/>
              </a:rPr>
              <a:t>«Неподкупный, независимый»; «независимый в суждениях»; «непродажным».</a:t>
            </a:r>
          </a:p>
          <a:p>
            <a:r>
              <a:rPr lang="ru-RU" sz="1600" dirty="0">
                <a:latin typeface="+mn-lt"/>
              </a:rPr>
              <a:t> </a:t>
            </a:r>
          </a:p>
          <a:p>
            <a:pPr lvl="0"/>
            <a:r>
              <a:rPr lang="ru-RU" sz="1600" b="1" dirty="0" smtClean="0">
                <a:latin typeface="+mn-lt"/>
              </a:rPr>
              <a:t>6. Умный</a:t>
            </a:r>
            <a:endParaRPr lang="ru-RU" sz="1600" dirty="0">
              <a:latin typeface="+mn-lt"/>
            </a:endParaRPr>
          </a:p>
          <a:p>
            <a:r>
              <a:rPr lang="ru-RU" sz="1600" dirty="0">
                <a:latin typeface="+mn-lt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01414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ЧИТАТЕЛИ. </a:t>
            </a:r>
            <a:r>
              <a:rPr lang="ru-RU" sz="2000" b="1" dirty="0" smtClean="0">
                <a:latin typeface="+mn-lt"/>
              </a:rPr>
              <a:t>КАКИМ ДОЛЖЕН БЫТЬ ЖУРНАЛИСТ, ЧТОБЫ ЕГО </a:t>
            </a:r>
            <a:r>
              <a:rPr lang="ru-RU" sz="2000" b="1" dirty="0" smtClean="0">
                <a:latin typeface="+mn-lt"/>
              </a:rPr>
              <a:t>НАЗВАЛИ</a:t>
            </a:r>
            <a:r>
              <a:rPr lang="ru-RU" sz="2000" b="1" dirty="0" smtClean="0">
                <a:latin typeface="+mn-lt"/>
              </a:rPr>
              <a:t> ПРОФЕССИОНАЛОМ? </a:t>
            </a:r>
            <a:endParaRPr lang="ru-RU" sz="2000" dirty="0"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6305"/>
            <a:ext cx="8693348" cy="568502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6956" y="179348"/>
            <a:ext cx="6435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ЧИТАТЕЛИ.ПОСЕЩЕНИЕ САЙТОВ ГАЗЕТ И ЖУРНАЛОВ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0934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81917"/>
            <a:ext cx="8189292" cy="535539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6956" y="179348"/>
            <a:ext cx="6435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ЧИТАТЕЛИ.ПОСЕЩЕНИЕ САЙТОВ ГАЗЕТ И ЖУРНАЛОВ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0347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620" y="1772816"/>
            <a:ext cx="5716516" cy="720080"/>
          </a:xfrm>
          <a:prstGeom prst="rect">
            <a:avLst/>
          </a:prstGeom>
          <a:solidFill>
            <a:schemeClr val="accent1">
              <a:lumMod val="40000"/>
              <a:lumOff val="6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9620" y="3117726"/>
            <a:ext cx="5716516" cy="455290"/>
          </a:xfrm>
          <a:prstGeom prst="rect">
            <a:avLst/>
          </a:prstGeom>
          <a:solidFill>
            <a:schemeClr val="accent1">
              <a:lumMod val="40000"/>
              <a:lumOff val="6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9620" y="4197846"/>
            <a:ext cx="5716516" cy="599306"/>
          </a:xfrm>
          <a:prstGeom prst="rect">
            <a:avLst/>
          </a:prstGeom>
          <a:solidFill>
            <a:schemeClr val="accent1">
              <a:lumMod val="40000"/>
              <a:lumOff val="6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9620" y="5493990"/>
            <a:ext cx="5716516" cy="527298"/>
          </a:xfrm>
          <a:prstGeom prst="rect">
            <a:avLst/>
          </a:prstGeom>
          <a:solidFill>
            <a:schemeClr val="accent1">
              <a:lumMod val="40000"/>
              <a:lumOff val="6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9620" y="332655"/>
            <a:ext cx="5716516" cy="669285"/>
          </a:xfrm>
          <a:prstGeom prst="rect">
            <a:avLst/>
          </a:prstGeom>
          <a:solidFill>
            <a:schemeClr val="accent1">
              <a:lumMod val="40000"/>
              <a:lumOff val="6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87"/>
          <a:stretch>
            <a:fillRect/>
          </a:stretch>
        </p:blipFill>
        <p:spPr bwMode="auto">
          <a:xfrm>
            <a:off x="107950" y="163513"/>
            <a:ext cx="8545513" cy="672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40425" y="163513"/>
            <a:ext cx="3095625" cy="153888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FF0000"/>
                </a:solidFill>
                <a:latin typeface="+mj-lt"/>
              </a:rPr>
              <a:t>ПОЧЕМУ ВЫ НЕ ЧИТАЕТЕ ГАЗЕТ, ЖУРНАЛОВ? </a:t>
            </a:r>
            <a:r>
              <a:rPr lang="ru-RU" sz="1400" b="1" dirty="0" smtClean="0">
                <a:latin typeface="+mj-lt"/>
              </a:rPr>
              <a:t>(</a:t>
            </a:r>
            <a:r>
              <a:rPr lang="ru-RU" sz="1400" b="1" dirty="0">
                <a:latin typeface="+mj-lt"/>
              </a:rPr>
              <a:t>Открытый вопрос. </a:t>
            </a:r>
            <a:r>
              <a:rPr lang="ru-RU" sz="1400" b="1" dirty="0">
                <a:latin typeface="+mj-lt"/>
              </a:rPr>
              <a:t>Задавался тем, кто не читает газет и журналов, – отвечали % респондентов.)</a:t>
            </a:r>
            <a:r>
              <a:rPr lang="ru-RU" sz="1200" b="1" dirty="0">
                <a:latin typeface="+mj-lt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1824" y="1419741"/>
            <a:ext cx="73985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Если бы не стало возможности пользоваться интернетом, сильно изменилась бы жизнь более чем у трети пользователей, несильно – у 44%, ничего не поменялось бы в жизни 18%.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Если </a:t>
            </a:r>
            <a:r>
              <a:rPr lang="ru-RU" dirty="0"/>
              <a:t>в 2000 году интернет чаще всего использовали для работы и образования, то сегодня – для общения и развлечения.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2009 году самым популярным средством общения была электронная почта, </a:t>
            </a:r>
            <a:r>
              <a:rPr lang="ru-RU" dirty="0" smtClean="0"/>
              <a:t>сегодня </a:t>
            </a:r>
            <a:r>
              <a:rPr lang="ru-RU" dirty="0"/>
              <a:t>– </a:t>
            </a:r>
            <a:r>
              <a:rPr lang="ru-RU" dirty="0" err="1"/>
              <a:t>соцсети</a:t>
            </a:r>
            <a:r>
              <a:rPr lang="ru-RU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9894" y="332656"/>
            <a:ext cx="44081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+mn-lt"/>
              </a:rPr>
              <a:t>ЗАЧЕМ ЛЮДИ ИДУТ В ИНТЕРНЕТ</a:t>
            </a:r>
            <a:endParaRPr lang="ru-RU" sz="2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49069" y="508518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latin typeface="+mn-lt"/>
              </a:rPr>
              <a:t>Еженедельный опрос «</a:t>
            </a:r>
            <a:r>
              <a:rPr lang="ru-RU" sz="1600" dirty="0" err="1" smtClean="0">
                <a:latin typeface="+mn-lt"/>
              </a:rPr>
              <a:t>ФОМнибус</a:t>
            </a:r>
            <a:r>
              <a:rPr lang="ru-RU" sz="1600" dirty="0" smtClean="0">
                <a:latin typeface="+mn-lt"/>
              </a:rPr>
              <a:t>» 29–30 июня 2013 г. 43 субъекта РФ, 100 населенных пунктов, 1500 </a:t>
            </a:r>
            <a:r>
              <a:rPr lang="ru-RU" sz="1600" dirty="0" err="1" smtClean="0">
                <a:latin typeface="+mn-lt"/>
              </a:rPr>
              <a:t>респондентов.Суточная</a:t>
            </a:r>
            <a:r>
              <a:rPr lang="ru-RU" sz="1600" dirty="0" smtClean="0">
                <a:latin typeface="+mn-lt"/>
              </a:rPr>
              <a:t> интернет-аудитория – 627 респондентов.</a:t>
            </a:r>
            <a:endParaRPr lang="ru-RU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9954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41040"/>
            <a:ext cx="9065389" cy="59283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57558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+mj-lt"/>
              </a:rPr>
              <a:t>ИСПОЛЬЗОВАНИЕ ИНТЕРНЕТА \ </a:t>
            </a:r>
            <a:r>
              <a:rPr lang="ru-RU" sz="2000" dirty="0">
                <a:solidFill>
                  <a:srgbClr val="FF0000"/>
                </a:solidFill>
                <a:latin typeface="+mj-lt"/>
              </a:rPr>
              <a:t>В</a:t>
            </a:r>
            <a:r>
              <a:rPr lang="ru-RU" sz="2000" dirty="0" smtClean="0">
                <a:solidFill>
                  <a:srgbClr val="FF0000"/>
                </a:solidFill>
                <a:latin typeface="+mj-lt"/>
              </a:rPr>
              <a:t>озрастные группы</a:t>
            </a:r>
            <a:endParaRPr lang="ru-RU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491880" y="5301208"/>
            <a:ext cx="4174774" cy="1133872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163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95288" y="2133600"/>
            <a:ext cx="3889375" cy="33115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87900" y="2133600"/>
            <a:ext cx="3887788" cy="3311525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467961"/>
            <a:ext cx="5302605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+mj-lt"/>
                <a:cs typeface="Times New Roman" pitchFamily="18" charset="0"/>
              </a:rPr>
              <a:t>КОНКУРЕНТОСПОСОБНОСТЬ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4213" y="3357563"/>
            <a:ext cx="3117850" cy="1200150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i="1">
                <a:latin typeface="Calibri" pitchFamily="34" charset="0"/>
                <a:cs typeface="Times New Roman" pitchFamily="18" charset="0"/>
              </a:rPr>
              <a:t>управление расходной </a:t>
            </a:r>
            <a:r>
              <a:rPr lang="ru-RU" altLang="ru-RU">
                <a:latin typeface="Calibri" pitchFamily="34" charset="0"/>
                <a:cs typeface="Times New Roman" pitchFamily="18" charset="0"/>
              </a:rPr>
              <a:t>частью (грамотно управляя расходами и тем самым снижая затраты</a:t>
            </a:r>
            <a:endParaRPr lang="ru-RU" altLang="ru-RU"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32363" y="3429000"/>
            <a:ext cx="3925887" cy="1477963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tabLst>
                <a:tab pos="114300" algn="l"/>
                <a:tab pos="228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14300" algn="l"/>
                <a:tab pos="228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14300" algn="l"/>
                <a:tab pos="228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14300" algn="l"/>
                <a:tab pos="228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14300" algn="l"/>
                <a:tab pos="228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i="1">
                <a:latin typeface="Calibri" pitchFamily="34" charset="0"/>
                <a:cs typeface="Times New Roman" pitchFamily="18" charset="0"/>
              </a:rPr>
              <a:t>управление доходной частью</a:t>
            </a:r>
          </a:p>
          <a:p>
            <a:r>
              <a:rPr lang="ru-RU" altLang="ru-RU">
                <a:latin typeface="Calibri" pitchFamily="34" charset="0"/>
                <a:cs typeface="Times New Roman" pitchFamily="18" charset="0"/>
              </a:rPr>
              <a:t>(анализируя и управляя внешними факторами рынка и максимально используя предоставляющиеся возможности). </a:t>
            </a:r>
          </a:p>
        </p:txBody>
      </p:sp>
      <p:sp>
        <p:nvSpPr>
          <p:cNvPr id="3079" name="Прямоугольник 11"/>
          <p:cNvSpPr>
            <a:spLocks noChangeArrowheads="1"/>
          </p:cNvSpPr>
          <p:nvPr/>
        </p:nvSpPr>
        <p:spPr bwMode="auto">
          <a:xfrm>
            <a:off x="395288" y="2276475"/>
            <a:ext cx="3883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114300" algn="l"/>
                <a:tab pos="2286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114300" algn="l"/>
                <a:tab pos="2286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114300" algn="l"/>
                <a:tab pos="2286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114300" algn="l"/>
                <a:tab pos="228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114300" algn="l"/>
                <a:tab pos="228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14300" algn="l"/>
                <a:tab pos="228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14300" algn="l"/>
                <a:tab pos="228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14300" algn="l"/>
                <a:tab pos="228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14300" algn="l"/>
                <a:tab pos="228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bg1"/>
                </a:solidFill>
                <a:ea typeface="Times New Roman" pitchFamily="18" charset="0"/>
              </a:rPr>
              <a:t>СНИЖЕНИЕ РАСХОДОВ</a:t>
            </a:r>
          </a:p>
        </p:txBody>
      </p:sp>
      <p:sp>
        <p:nvSpPr>
          <p:cNvPr id="3080" name="Прямоугольник 12"/>
          <p:cNvSpPr>
            <a:spLocks noChangeArrowheads="1"/>
          </p:cNvSpPr>
          <p:nvPr/>
        </p:nvSpPr>
        <p:spPr bwMode="auto">
          <a:xfrm>
            <a:off x="4787900" y="2276475"/>
            <a:ext cx="3887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114300" algn="l"/>
                <a:tab pos="2286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114300" algn="l"/>
                <a:tab pos="2286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114300" algn="l"/>
                <a:tab pos="2286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114300" algn="l"/>
                <a:tab pos="228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114300" algn="l"/>
                <a:tab pos="228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14300" algn="l"/>
                <a:tab pos="228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14300" algn="l"/>
                <a:tab pos="228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14300" algn="l"/>
                <a:tab pos="228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14300" algn="l"/>
                <a:tab pos="228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bg1"/>
                </a:solidFill>
                <a:ea typeface="Times New Roman" pitchFamily="18" charset="0"/>
              </a:rPr>
              <a:t>УВЕЛИЧЕНИЕ ДОХОДОВ</a:t>
            </a:r>
          </a:p>
        </p:txBody>
      </p:sp>
      <p:grpSp>
        <p:nvGrpSpPr>
          <p:cNvPr id="3081" name="Группа 17"/>
          <p:cNvGrpSpPr>
            <a:grpSpLocks/>
          </p:cNvGrpSpPr>
          <p:nvPr/>
        </p:nvGrpSpPr>
        <p:grpSpPr bwMode="auto">
          <a:xfrm>
            <a:off x="2195513" y="1268413"/>
            <a:ext cx="4464050" cy="792162"/>
            <a:chOff x="1979712" y="1268760"/>
            <a:chExt cx="4968552" cy="792088"/>
          </a:xfrm>
        </p:grpSpPr>
        <p:sp>
          <p:nvSpPr>
            <p:cNvPr id="16" name="Стрелка вниз 15"/>
            <p:cNvSpPr/>
            <p:nvPr/>
          </p:nvSpPr>
          <p:spPr>
            <a:xfrm>
              <a:off x="1979712" y="1268760"/>
              <a:ext cx="576064" cy="792088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Стрелка вниз 16"/>
            <p:cNvSpPr/>
            <p:nvPr/>
          </p:nvSpPr>
          <p:spPr>
            <a:xfrm>
              <a:off x="6372200" y="1268760"/>
              <a:ext cx="576064" cy="792088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52431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+mj-lt"/>
              </a:rPr>
              <a:t>ИСПОЛЬЗОВАНИЕ ИНТЕРНЕТА \ </a:t>
            </a:r>
            <a:r>
              <a:rPr lang="ru-RU" sz="2000" dirty="0">
                <a:solidFill>
                  <a:srgbClr val="FF0000"/>
                </a:solidFill>
                <a:latin typeface="+mj-lt"/>
              </a:rPr>
              <a:t>Т</a:t>
            </a:r>
            <a:r>
              <a:rPr lang="ru-RU" sz="2000" dirty="0" smtClean="0">
                <a:solidFill>
                  <a:srgbClr val="FF0000"/>
                </a:solidFill>
                <a:latin typeface="+mj-lt"/>
              </a:rPr>
              <a:t>ип поселения</a:t>
            </a:r>
            <a:endParaRPr lang="ru-RU" sz="2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624940" cy="56402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791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1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4365104"/>
            <a:ext cx="3411463" cy="227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олилиния 7"/>
          <p:cNvSpPr/>
          <p:nvPr/>
        </p:nvSpPr>
        <p:spPr>
          <a:xfrm>
            <a:off x="1182624" y="987552"/>
            <a:ext cx="6693408" cy="5413248"/>
          </a:xfrm>
          <a:custGeom>
            <a:avLst/>
            <a:gdLst>
              <a:gd name="connsiteX0" fmla="*/ 3206496 w 6693408"/>
              <a:gd name="connsiteY0" fmla="*/ 5413248 h 5413248"/>
              <a:gd name="connsiteX1" fmla="*/ 3206496 w 6693408"/>
              <a:gd name="connsiteY1" fmla="*/ 5413248 h 5413248"/>
              <a:gd name="connsiteX2" fmla="*/ 0 w 6693408"/>
              <a:gd name="connsiteY2" fmla="*/ 5096256 h 5413248"/>
              <a:gd name="connsiteX3" fmla="*/ 121920 w 6693408"/>
              <a:gd name="connsiteY3" fmla="*/ 3767328 h 5413248"/>
              <a:gd name="connsiteX4" fmla="*/ 304800 w 6693408"/>
              <a:gd name="connsiteY4" fmla="*/ 1219200 h 5413248"/>
              <a:gd name="connsiteX5" fmla="*/ 1999488 w 6693408"/>
              <a:gd name="connsiteY5" fmla="*/ 0 h 5413248"/>
              <a:gd name="connsiteX6" fmla="*/ 6693408 w 6693408"/>
              <a:gd name="connsiteY6" fmla="*/ 219456 h 5413248"/>
              <a:gd name="connsiteX7" fmla="*/ 5779008 w 6693408"/>
              <a:gd name="connsiteY7" fmla="*/ 3925824 h 5413248"/>
              <a:gd name="connsiteX8" fmla="*/ 5474208 w 6693408"/>
              <a:gd name="connsiteY8" fmla="*/ 2645664 h 5413248"/>
              <a:gd name="connsiteX9" fmla="*/ 5120640 w 6693408"/>
              <a:gd name="connsiteY9" fmla="*/ 3645408 h 5413248"/>
              <a:gd name="connsiteX10" fmla="*/ 4669536 w 6693408"/>
              <a:gd name="connsiteY10" fmla="*/ 2487168 h 5413248"/>
              <a:gd name="connsiteX11" fmla="*/ 4523232 w 6693408"/>
              <a:gd name="connsiteY11" fmla="*/ 597408 h 5413248"/>
              <a:gd name="connsiteX12" fmla="*/ 1731264 w 6693408"/>
              <a:gd name="connsiteY12" fmla="*/ 1048512 h 5413248"/>
              <a:gd name="connsiteX13" fmla="*/ 3706368 w 6693408"/>
              <a:gd name="connsiteY13" fmla="*/ 2706624 h 5413248"/>
              <a:gd name="connsiteX14" fmla="*/ 1767840 w 6693408"/>
              <a:gd name="connsiteY14" fmla="*/ 1962912 h 5413248"/>
              <a:gd name="connsiteX15" fmla="*/ 3133344 w 6693408"/>
              <a:gd name="connsiteY15" fmla="*/ 3243072 h 5413248"/>
              <a:gd name="connsiteX16" fmla="*/ 1316736 w 6693408"/>
              <a:gd name="connsiteY16" fmla="*/ 2779776 h 5413248"/>
              <a:gd name="connsiteX17" fmla="*/ 1377696 w 6693408"/>
              <a:gd name="connsiteY17" fmla="*/ 4023360 h 5413248"/>
              <a:gd name="connsiteX18" fmla="*/ 3255264 w 6693408"/>
              <a:gd name="connsiteY18" fmla="*/ 4450080 h 5413248"/>
              <a:gd name="connsiteX19" fmla="*/ 2023872 w 6693408"/>
              <a:gd name="connsiteY19" fmla="*/ 4632960 h 5413248"/>
              <a:gd name="connsiteX20" fmla="*/ 3206496 w 6693408"/>
              <a:gd name="connsiteY20" fmla="*/ 5413248 h 541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693408" h="5413248">
                <a:moveTo>
                  <a:pt x="3206496" y="5413248"/>
                </a:moveTo>
                <a:lnTo>
                  <a:pt x="3206496" y="5413248"/>
                </a:lnTo>
                <a:lnTo>
                  <a:pt x="0" y="5096256"/>
                </a:lnTo>
                <a:lnTo>
                  <a:pt x="121920" y="3767328"/>
                </a:lnTo>
                <a:lnTo>
                  <a:pt x="304800" y="1219200"/>
                </a:lnTo>
                <a:lnTo>
                  <a:pt x="1999488" y="0"/>
                </a:lnTo>
                <a:lnTo>
                  <a:pt x="6693408" y="219456"/>
                </a:lnTo>
                <a:lnTo>
                  <a:pt x="5779008" y="3925824"/>
                </a:lnTo>
                <a:lnTo>
                  <a:pt x="5474208" y="2645664"/>
                </a:lnTo>
                <a:lnTo>
                  <a:pt x="5120640" y="3645408"/>
                </a:lnTo>
                <a:lnTo>
                  <a:pt x="4669536" y="2487168"/>
                </a:lnTo>
                <a:lnTo>
                  <a:pt x="4523232" y="597408"/>
                </a:lnTo>
                <a:lnTo>
                  <a:pt x="1731264" y="1048512"/>
                </a:lnTo>
                <a:lnTo>
                  <a:pt x="3706368" y="2706624"/>
                </a:lnTo>
                <a:lnTo>
                  <a:pt x="1767840" y="1962912"/>
                </a:lnTo>
                <a:lnTo>
                  <a:pt x="3133344" y="3243072"/>
                </a:lnTo>
                <a:lnTo>
                  <a:pt x="1316736" y="2779776"/>
                </a:lnTo>
                <a:lnTo>
                  <a:pt x="1377696" y="4023360"/>
                </a:lnTo>
                <a:lnTo>
                  <a:pt x="3255264" y="4450080"/>
                </a:lnTo>
                <a:lnTo>
                  <a:pt x="2023872" y="4632960"/>
                </a:lnTo>
                <a:lnTo>
                  <a:pt x="3206496" y="541324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2" name="Прямоугольник 1"/>
          <p:cNvSpPr>
            <a:spLocks noChangeArrowheads="1"/>
          </p:cNvSpPr>
          <p:nvPr/>
        </p:nvSpPr>
        <p:spPr bwMode="auto">
          <a:xfrm>
            <a:off x="250825" y="188913"/>
            <a:ext cx="7720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/>
              <a:t>СОДЕРЖАНИЕ \\ </a:t>
            </a:r>
            <a:r>
              <a:rPr lang="ru-RU" altLang="ru-RU">
                <a:solidFill>
                  <a:srgbClr val="C00000"/>
                </a:solidFill>
              </a:rPr>
              <a:t>образ жизни, стиль жизни</a:t>
            </a:r>
          </a:p>
        </p:txBody>
      </p:sp>
      <p:pic>
        <p:nvPicPr>
          <p:cNvPr id="3" name="Рисунок 2" descr="images (1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8" y="3789363"/>
            <a:ext cx="2970212" cy="295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mages (14).jpg"/>
          <p:cNvPicPr>
            <a:picLocks noChangeAspect="1"/>
          </p:cNvPicPr>
          <p:nvPr/>
        </p:nvPicPr>
        <p:blipFill>
          <a:blip r:embed="rId4"/>
          <a:srcRect b="3930"/>
          <a:stretch>
            <a:fillRect/>
          </a:stretch>
        </p:blipFill>
        <p:spPr>
          <a:xfrm>
            <a:off x="5580063" y="836613"/>
            <a:ext cx="3024187" cy="3024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ages (1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113" y="765175"/>
            <a:ext cx="2159000" cy="2868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323850" y="333375"/>
            <a:ext cx="7718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/>
              <a:t>СОДЕРЖАНИЕ \\ </a:t>
            </a:r>
            <a:r>
              <a:rPr lang="ru-RU" altLang="ru-RU">
                <a:solidFill>
                  <a:srgbClr val="C00000"/>
                </a:solidFill>
              </a:rPr>
              <a:t>образ жизни, стиль жизни</a:t>
            </a:r>
          </a:p>
        </p:txBody>
      </p:sp>
      <p:pic>
        <p:nvPicPr>
          <p:cNvPr id="15363" name="Рисунок 2" descr="images (9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8"/>
          <a:stretch>
            <a:fillRect/>
          </a:stretch>
        </p:blipFill>
        <p:spPr bwMode="auto">
          <a:xfrm>
            <a:off x="382662" y="908720"/>
            <a:ext cx="2196823" cy="3227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F:\Федечкин\медиафорум\исходные\148b5ba235698397e5cdbc1e2724bd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335" y="1645940"/>
            <a:ext cx="4130905" cy="32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F:\Федечкин\медиафорум\исходные\muscle--men--suit--working_33281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63899"/>
            <a:ext cx="2945302" cy="442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Равнобедренный треугольник 29"/>
          <p:cNvSpPr/>
          <p:nvPr/>
        </p:nvSpPr>
        <p:spPr>
          <a:xfrm rot="5400000">
            <a:off x="2412206" y="2061369"/>
            <a:ext cx="5400675" cy="2808288"/>
          </a:xfrm>
          <a:prstGeom prst="triangl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0825" y="188913"/>
            <a:ext cx="52419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ОБРАЗ ЖИЗНИ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\ ЛОГИКА ПОСТРОЕНИЯ</a:t>
            </a:r>
          </a:p>
        </p:txBody>
      </p:sp>
      <p:sp>
        <p:nvSpPr>
          <p:cNvPr id="11268" name="AutoShape 2" descr="data:image/jpeg;base64,/9j/4AAQSkZJRgABAQAAAQABAAD/2wCEAAkGBhQSERUUEhQVFBUVFxcVFRYUFBQXFxgVFRUWFRQXFBQYHSYeFxkjGhQUHzAgIycpLiwsFR4xNTAqNSYrLCkBCQoKDgwOGg8PGiwkHCQpKSwpLCwsLCwpLCwpKSksKSwpKSwsKSwsKSksKSwsKSkpKSkpLCksLCwpKSksKSwsKf/AABEIALEBHAMBIgACEQEDEQH/xAAcAAABBQEBAQAAAAAAAAAAAAAEAAECAwUGBwj/xABCEAABAwIEAwYEAwYFAgcBAAABAAIRAyEEEjFBBVFhBhMicYGRMqGxwQcU8CNCcoLR4RVSYrLxksIzNENTc6KzJP/EABkBAAMBAQEAAAAAAAAAAAAAAAABAgMEBf/EACMRAQEAAgICAwEAAwEAAAAAAAABAhESIQMxEzJBUQRCYRT/2gAMAwEAAhEDEQA/AO+FM8lcGwrASpra1OlBKoq00Y0dE1RsolGmcGK1rVYWXTwq2lANUgnLk2VI0wpgKNNiuDUjOAnhPlSlSZwExTF6rc9AIuUSUxclnVEdJY/Ee1FCi4Ne8TMHL4spH+aND06FZuJ/EDDsvD3Mic7QI1iIJBPpKXKf0+NdQSmLlncK43SxNMVKTw4EAkSMzZ2e0HwlGSq0lLMoucolqYtVaIxKUJwnzICBaqzTVxKqc9MlZpqDmwp5k6pIZ4VXdowgJBgT2WgXcpjSCMfAQlW6qXZWBqjVTCJ7kpxhlrLIz0EITZCj/wAspjBo5QcXUikpZE2ZLOvOdqRaq6jSpByclADqOVXlsp20lW06D92nDUS5ijlRsaVhqcuSJTFAP3ig4pimLkAkxTOqQqnVlWi2crH7UcY/LYd1SCSSGCNi60z0+sLUNZcj+JWNIwga3Vzx/wDUE/rySz6xtPHuxzHZHsO/iBe+o40aTIuQZJ1IE9LnqQodp+xAog91XzbZXt9bHRb2F7buwmDAp0s9QMa54fPgzWaSARa4Pqub4n2sq1qPfVKY8Ti1u926kE/xAey83eVvT0ZMJNUL+HFapQ4g1hnxAscBuHfCfIOyle0Z14dwzFVKmJw76Qy1W1GtHI5jabaRmB6FezmqvR8O7Hn+XUvQk1VE1UI6qVGSt+LHkKNVVmsqVINT0W0zVKiXpCmeSfuSjoKiSkAUXTwquGGS5Q+IAMKsbRJRQw4VzKYSuR8QJwXVL8lC0HQqilyp8YD/AC5CcMRhCh3SfItB+6lR7jzRoYnyo2NDshTQpd4pAysGquFJItVbpQE2qwvQwqJnVEaG1z6qpdVVD6ig6oqmKbVxqqJroYklOWq9J2tNdQdXVRUC5OYlyTdUUM6YgqBVyJ2cuKEx+FZUYRVEtHimJIjcek36oqVEvSyx5Y3E8cuOUy/jN4vwbD1aTajg0ilSbkcSILSBlzui7QDNvTWFw3H+JAltAZXUKYGQtYGi4GYlskyTMny0hdfx5pw7WMe1zqMM8LTDoABbGxFh7LgeI4oPxLntZUyG2V7nPNt5dYfReLjhZbL+PZyzlkv9dF2Q4Y38w1wEZGvdpaTla31ufmu7yysvszgAzDsOpeA8nzAIHoPutdrOi9bw48cJK8rzZcs9xWKak2imq1WM+N0fMx5KFHiTXfA0mCRy0Ez9fZXctM5jaKp4Ybq9tMbBCiu4Zc0AOMQNRaQSfQouFHLa9aSFNLKFA1E2dGgthRLlHOoGsEaLa0OSuhzigoHFquNHKCiE4KCOJUDiU+NLlB8hRLgs/wDMpjXT4FzaBrhROIWaaqj3pVcE83QZ1NlRB4yplI2BaHCRYg9dJ/orKMuB/uuXcdGqMFRNnQbq1wNzt5eSkwudoDKOh2te5VOKl48wbkdLhIt9ToFDFywElt5ADZEknl+tiqlidVVUKglJIByxLcwBOtwCNNZKcU3RdkTp4rSZF4B3AH8wVcoXGmlMHIVtZ7HHvWtAkt8JmHAgEE+soiD+60mfS3RPlC40nuUJVtHCk9Hcr+uypwubvCXQGNBJ3kgwJnS8e6fPGQuFM+pGpjz5KmtjaTL1Hsb5uA+R1QHHuNtZTe6JN2Uw4gEnWxPLX+681w9QuqODhBIa7WdQQb73b81PyK4PQ8Z2uwzPhe5/8DHH5mFkcU7VOexwpNLJBGYkZvJoHw6G8z5Lm6LYJm3Kf16qx2MaMsQYcJG2h5fqyOdvSuEj1ntN2ioVcM0Mw78SX0w5ob4Wta4f+8RqNIbmMi8LxrD4lprvBY51NhImRztI/e8h7LvcN+ID2YZuHp0mtAa8Tm1JJIa3NAaDMXPPRee9m35nVQRMHOTyzGPrHuFM8WPLuKmeUmpXQ4D8TPy9U06zM9Dw5HMAzsECRBgPGpiQR126vAdu8JiHtZTxDGSCXmr+zI5NZ3kAu99V59xzhTKjCWiHDTnPmuJewtMEEdDb5KvJuVM0+kf8KNR3eG7RZsXn+bQ2iSl2YAqA0yI8bnabWETtEHVfPXDuNV8OZoValLnke5oPm0WPqvX+wPaf83SaTP5mk79q4SM0jwvMWJcJB6ydwsd9dq9u6xvCgatNtsocH77Xud90PVqZ392yDAguOufU6agXnr5KyjxwPDspDntlpj94tPP0BPuhcFVyUhIDnvGd3STAb9N9ipUbEUHUwJMmLnTTUj6qgVEXg6pLHvqAEkkjnDQRHkYFvNV4egCRPnffNJEi3X2WuPl17Z5ePfpQ55VDnla2LOHpvDMrg4uvfQRf4jB9EFxOmC4ZWFoJ3O0X6WJVzzT+J+K39CNY4kAXJ2GuoGnqE76DwJLSBzIMe6J4bw9wrCs7wsb4hsfDAvOgK1sRjGy4Ay02NgQIjfmBt1R89n4Phc4mjqtZmGGXNkE2LhB5E5WjzgIoU6NVkEBr9CWDR3I8+Sr/ANER8Nc9CdE43Bmm8tN9weYVTaROgJ8gSuiZSzbKyzpWkrTQcNQR6FIUDyRuFqrMR2jqVQAWtDhaIIsDBveQenJRocVLvACWECCNIJIJ0sep1hRqYjwFmUQDIJ1BO8i8z7rK4lUlzXMlpECSLEk2J5Lhmq7buOv4fhmlsvmcwboNTdsGPP3hWYgilIEPfq1o1vu7kPPVZvC+MZKZ76BUBytDbxAyizf3pGhvZZlfhf5hrj372EPM5JgkwdDGYxEnyCwyzkb4eLK+42aPE6pDn54JDoa0NboA4eIg7f7uiFp06jnVpcczT4SQZ8BcSG238PpPVDYrFvp4cMDX1MsjM5ol02vAgCCRbbmgx2yczBOxrmNlj2U30ichnwtFRhg6lzZBHPUAIwz5eh5PFcO3R0i59Iu0cwtkQAQwkl0TzF77k8lY4RLhpJJ6ON8w6EfTaF5oPxpIdLMOweEthz3OBaJNyALCR7dUAPxdxADsopeKTdrjE7CXaaarTTHb0zixLamdrZaRmPnOV1zqRb35IDEYmph3tLrtc2SAbEOsDOx/qea8wxX4lYuoP/Eyjk1rGjlsJ+ax+IdpqrwM9Vzy2wDi5wA5CTYKp17KvXsf2xo0iAaxLm28ALrSYB2m5FjuFyfE/wARoDm0KQAcSZe4k/DlAygbS4/FqRyXnNTizzaUI+qTqlsN/GdoHVHFz7nmBoOUcvJTw+KMOLPiMCZ2En01XOZ1p4Oo4tsYP9NEbCyrh6+pLjvYz15qynipaRcOBBg2IIuFD8xVZ/qHT+hUxjW1BBEO5+6A0zjRUpfEQ06i0+RMWi/sqsC9lOq17XtDXDuyAQJuDLr8wNeU7LCfLZGxvb6hR7y06e0RG8b2Wvybu06es0+zBDprVsNSAIJbVrsOYb2YSV5hx6ux9d5pmWAwwkQS0aE+atx3GCW5G2kCTN+oCyCZU+TPdOQ8Ivg/G62FqipQeWPHqCOTmmzh0KDTELPZvQeE/ia1rWsfTdTcAZqsdmzOJuXMgZQLEQTpG69J4F2ooY6mBSqM70QDTmCbT4WmHEa3hfOkqdOqWkOaS0gyCCQQRoQRcFF7Hp9J98ZAdcAX6x/UmE2IxhYw1CJMZ+UxNp2AELxThn4k4ykRmqCs0CMtVodIkH4xD5sLkldUPxUpVaZbVoubmi7XBzRAjSGmJvF9AlpW3dfmSDTcYc43cYGsSPaPkeaMdjsrqYLcznBxg2s2Jv5key5ej21wVWowCuGNJlxeyowWggE5YaJHPbqtN/GKD8U97a9JwZRDWEVacS8kui99B7paNpVccX/sxZxIJk3MbDoApNw4yk6kyT1JM/YD0QGXMKcAOc6XtMgkRr8vqpDiYsx2u9xEDQmL6zsls9X20++yNIkyBrPOQST1smwTA0ZbHM7NJG+aXCNtUO9+cmDq5sDSzTJP1Umtjyzl3O+gHS7ZRsj8Vq5nZ+dhyA0HvCgwDK1wJAEyRzA5+vzKjxfFtZQdGrS21uc/1QjahdRMeEw1/iB0kST+r2VT0L7dHhMbEFpa6RJ8QuN5GoVD+LNcZDQ0cpA9SIWTxGWhoH75DWncHWf1zQlHjTSXZmwQ4tgOAiABulJaVug2JeQCdhccoiST/ZCUgJOaXDfeep5DT3QtfG5gJNgI+hud9B7Kyjj7ExabWm/9r89VrJZCKqxuZv8AmygNcSbNcSLj4dTIka3ROCxOJpA5XNde4eHTMFrSLx7DaFh47E53nkfp1VlPiDz4SQ6JFx8TY8vLqll4Mcu1Y/5GWPW2jiuM4yvDQ9jZGjIBOohxO+0dRzXEdqw6nhixxPirCLyCAzMSDvcBdDVrODheHGIOk9Hdeqz+L8LOLLcznDLMgARmOpvzj6pTwTDuDL/IufVedQnXomD7E4cDxh7zv4iP9qIZ2RwrXQ5nh55nk8/80af2RqpeZgFLIvTa3ZzDNhwotid509SrfyjGgOZTY2dAGMnaNkTG0tvLX0i0wQQeREHpZaXD+zVesbMLRzf4R6A3PoF6NTpAuLiA53MgE++v/CaowA5gZ21339B91XEtsjhf4eUWgPr1O8BiA2WtzRcOPxH0iVndpOFMpPa6k1rWOaGlrdA9ot7j/b1XUMvYGOd9vPdP2k4c04KoGCXACpN//TMnXSRIhTejnbz8VeaZ9HNp9pU20s19khSaDePKfsgwNfM2zvcfdVUHgSXaC8cz+6I5b/8AK1g0ch+isrHMANhHl6IIOTJk7pJlJqkDuC8JdiazKTdXuidgNXOPQNBPouu4/wDhmG1P/wCWoTOjKmu2j2j1uPVWfhjhGg1KrgZI7umfM+P/ALR7ruiw9+erJLo3zRAPkPmkrTxLiXAq2HdlrUnsPUSD1DhY+hQORe64p5lzp8IJgmfhtJ87EIU1y9plrcpBmT4Z6g6z90xp4nCdriF6hjuy+HrOH7INJ3b4BziG2Ou4QmI7DYXZ1QCNnAmRraP16p9k89ZWvdTbiV0eM7DkEinUzfxtIkcwRKx8Z2dr0pzU3ED95vib7t09YR3A7PsV2mqUcIWtMNOIaT5ZIePJzY/6QisfgmVKhdTxFtT3oLSRNwC2faPohuw2DAwsvafG9xB0iIbJnUeErZfRZmAEGdLXG1/1ss88Lndxv4/LMMdWNCliBTyltZgIbly58xG1zpoNyPJEv4pnMBwMXDmy0F2tgfl91iVMCGOzMuNDe4P6HzUTVnlsfM6WV44ZftRnnj/rHQu4k19NtO2Z1W+ewgQ4kg7SfktCm/xnN4oYSC3UtiLjfX6Lk30HO8WpFgD53HzU2Ypz3jxZHAZRcNgchG1h7KuP8Z7dRhsaQ9rKjfgIyu2IyEyBzFvquZ7QcPcMQ/I0lrjmBF9Rf5ytDEYp7swcWyfEMp0IA0I00+aFGNqD4m5jzTw3jdll30yXVrH2/RT0TMNJIbN42HRB96XNaQRESdB9kXQolwOUSQ6DObQXMDylP5IfCh6jRcDSbG/v7KdBjrEA62OiI/xCm0HK0E5ovJ6DnO//AEq2pjS0F0AgX5mD0nn9kXzD4kfy03ffeDMch11V3fyIi2ntKqbiyQHj4SLxDjJOUC+8/VRdVGVpnU5TOgm9zN43IUfJL7Vws9CA9pd1Og67yhsS8km0j1FtreytY0EtMze1j6z/AH6K7uGgmZO9vonzxhcKFqOlrd5EeosJUiJAaDpoI6X+pRjqTQPhjzcYk3+6m3CGdIOsxsl8kHChKVJzm2sLyd+djsqCw6Gw2A5ea1qmKaB3ciTAAteQSI22QzsDB8RaQbTuN/IWv6JfJD4VVhGtEkxM6m8Aax/VS4gA+lVEkksePM5TEj1+SupYMHed/wBD2Vdeg24abiPn9f7pcpafGyPO8FT/AGbDGwP2Sczf6ec/ZFsYGUxewFtrXIQZfIJjmrQiTAWRinSfX+i18lpNgsfEvBPh23O6CUhTaoBWMSD2HsvhO6w9FpMQ0HTR1SXO+boWjicUAbZneX6snkZQW3EDTlGo+SZmGaZMhhdvMXI3Uba6CPJeJqGG6gBw9J5qqqYAiwgnSTbcjbRGjDtyGCHXtB2I1Fr3QD6c7yNjoI19FUqbA+DlzifXrb+wRLWaSOvS23mqqTIJ1Ej1I3kKTTMAXk31kRc+eqq0pDYnxkuFjyvEfr6KiliC24MHcfZXBr5+EnqAJiL/ACVDuHPt4fnunLCsq2nis5/y38wPLkFbhMPeSCZ/0kxt6j+yqPD37i5GuiIwz61OzdORv1tyStn4NX9PRdluZ0vyny01VFHDeKR7cvJWOpZjDTBJgNI32E6HZGYPCvFi0/KPklyFgihhRH6uo1OEh0lH06MDREU2qeStMahw4tRlNoi9vRHOoqH5ZHLY089oUQ2n4rwCA7cOdpYbj5wtVxcGAl2UQG21JdEkR5/LorP8Na1snxFoGo/e/wBLByM/NMKD3OEkkMaSNQ03uSTexssbltvJpW3Dtz2kgxdt3WEESP3oDQL7Kvibu6lzyWtLSGsaAbi0u0m5n0RGJxDKTWNqWMw7LsfiYNLNuBsbbrGxWExGLqGG5WAHIDmDAALRIsYPqnj37LLr00K9E5WlgtlFiS1rXGXZj/qMxbmmpsc8NAyZgS55bdoBbAsdbAa9VdhWteLVAW5WtOWcw8MOiTd2Y/MK3jGNc2k2nSpOAMCSBI8IMkgnxZoM9Ev+Bg03VA7K5ucNdmOQQQct5O4kaLp+F4thF3BuW3w5TGhEHzF1zXFMHWYxpmTIzZSSfEBALeXhKJ4Y57qmaoX2NwCA2JEZue+nJVlNzZS6umtSqh7xnAaQ5xY2ZlrQPESLRYn0Sx1ap3gAeQwN8TRcugGSSbf8A3TNqtY4mZzSAYOhJIa3pJ57KZoNdvmmdbAWg+nTmVmtnYunmIBAfFs7pF3DVsaRE9JlaNCrmoNaRcSdRJLSYOtydZPO/WjGDLScAR3rgY3vIByxpEg7/JRFEWyw7LLS/wAfMCGRYkm1ybDonaWmfWpPLQ3PlgggOIcJIGZtzcAz+gtCviXU2utLmMc4lsCcrZ5oJvDywkMa4B3hu7M4i/7sHe3kQrMZRiiZDgQGjM4xuA4NG9g4dJKrq3RenMVMG4N8TpAaBAGUCBe4ufdDlrYvYR1J+aux1abLKxj/AN33XS51WPxkm1hNkKcKRTDzu6PkSp06Je6BzWjxZobSa0bEfQqSYgUgoqQSN7NwytNCiQJzU6cX/wBLenn7I5rKepY4mdHaW0NtVidjqhfg6V5iW+UOIA6raZyHrC5rbvW3RPQhuIboAADciNIkkk/rVUhomW6ETI0vcfT5eag+kCIP9Pn6n3TflxbW2lzyhTpe0eIizXZiDbS4n/UDaNVOlTi5vImRzmMvPkfVTInU/If06J6jQ5sE3mZ0sDMW28kbsHVQZXcSZAF7aQRt/wAK0Zjvba0fRLKLC1v1bkmZhnPBuGgRfkPDM+dx1gck+VLjDnMN4lQFM7OcZsri5uoDi5xJ8IJE5YuOVpuUW2g7WNp+3oETKlxgFtIN2uBr/wA6qeCcXEyNNbow4eeRnZTZh8sR6qt0ro7SN1cCE3c2UchTStClCgxShPZWOTbVaXXZHd6vcSGZzIa0QPEAXkHzJ84Yt7i7KXABhb4W3c+S7uwSIDZLTYzYIqri3eL422vEwbg2dfLJsnwlYOYJOXMCMvhMWiXH/NrfqsOTfQbiXD+8eA/MLMJzMdlDS4BwABy7jMTJGUeaNwdFxa5j6YbSu0RYuuG5oHQW5yELTxdGmWs72SIAB8QsABI02WiQKgzOcHXEG5uPhN5uNZ6I5DTGdwNlGm80fES4AtkyBIkZp16wNeqsGADBLPAALgyRczJk2/ufTRdUBv4NACSYkxYkAQrMPhs4ADWOkCXEzYGZ6XE+YCLlsSBsPgpHigNFzmI8R1zAXIOtra+Sei5rnOzsygE5SYMjYjceULSbwxth7kaKz/CwI1P384SNmVAbAb2EgxtHlPJLEYbKQXgXMCYguE2A5+HbkttuBAET8z90xwrbTcjSRpNjB8pTJl0cAJ0AOpOXT9AJ/wDDyJDRoAfCGAaxGtjEo57I5kaCxt6qqowuFnRbUhLZ6VUcC4NJdlaSIHiBIkwTMEaTsVzvarB0qdHw/EXFoifhzEkknXSf5pXRZHCLZuZa6Od4IXF9teKEvYwMqkNbu0ASSQbkgaAe608feURndYuXr9PdZlUSYaPX11R2Ie6CSyB1c37Ssr/F8s/s78y6foF2OVp4PD5GrN4vi8zw3Zv1/U+yqrcac61gOQCELpM7qbQkpNVZqKyndAeofhxh3VMMRIaG1HguMQJax0QddfSN109TDudUyNHgGrnTDhA0vIMyYiOa578OMG9mGd3kNbUd3jJIu3IBNpjTeF1UAzcD3+q48/tXXj9VVPB/DaDFwYtyHIhS/L5ReNfOCfeyIaREZrbdVBtTnGvOTHPQX0so2ozaTTYem3y91BtBwJzMtsQdvIzG/t7TrPmSPiiBqPc3Kmxx3J+Z89x5J7CDMO2IF4GpN+nQobGPOXK0fE4WkTadYWgyjIkAgA8hPrdSbQaZLgOQj3MfJGy0DwTA0C1xa/TSFpUiSFXSpopgWkZ1GnSVgYrA1LKrSjkTOpq1JwTIMWJZVY4QkEjc5wLD1mtLazmmfhLHGRbW7bqniNNuHmpmlx3IAJnX6IXg1StSYG1Wl8H4muDjHVpgj0laePw7a7QHGORi8DpK599t9ddObbx5lV8EM1uSBpHMdF1GH4a2BlbYjUGRHIAzCwndiC0/sqoJ1DXNEayTIWrw/hdUH9oQwgEHuzYg2kDZPLX4U3+mfg6bXDOwifC1znzmJ2y+dlZxDHjDMbTbmcXG7rZjvroOQVWFxr2OcwGpViQB3ZMEaEu09VmdpBXeaeSi+z2EwxxiJFzoBvfms7u3UXLNbF4XtTkJD46WuJ2kIz/HGvkZnNnTxNjb1XMDhNYkE06pJMgZCQB1MarRwlMMd4mR/KRpzMIy6PHVdH3xEEutptHy15oI8YhxgkiYiJ2sgcVizmGQyNzrflpHJUMrOdIEDSY1J11RvY1oTj+OPg5ba77DlKy29pXghpMkyQBPzjZE1cGXfRBN4R4pJPLwibaQPklYe9J0+K1XwXVHAXs39dEHxysRTpjNnILy7MSTeDAJ2j6LRxHCHNADA0fEN9/LVYPF8O6nDXm/Kwj9StvDLzjLyXeLCxtVseIwOQ1MbLDxWMzDK0Q33J8yj+JVB+vmsgrurjRJUaQUqjDlzRaQJ6kEj6FVhykLYCLwOHL3tY34nODR5kwPqhKbV0/YHDh2MYXfuhzgObohoHWTPolbqHJuvVcJQFNjWNsGNDfRrY09EZh6WYE2EGPI635LIr1KzHHuszIF3kw2dQ0yCTtoIvqFbRxdXMIqNBc7M+WzYtAIBGtxY2XFXZGkxgcDle1xFvCRqNRO101TDviwHSdJ9IKrZjTDye6cG65JDje9jN/VW0cZnEtDjN4AGnK0wkZg0xBBnoD/AF0SrNBLbZRMnMCXGBtfVHCkHXhwj/M0+3VIhuzX/wDS5GgDyN3kb236X2V0XHJSFETMEHY3+miJFMc5PVXjii5K6Qur2JmsU2tWume02lOk0JKknUSUpUSgESoFyRKjCA5ZmKktbYEzkjxaDeNFoYDBVXH9o1rQNCHEyN5EWWlgsFTotDWMAAsTufMm5RDqvL9bLn4xvsLTwwboSZ1mI6WVobyB9P6qwt3d9bqr8xAn2E/fyT0NndXy8+n63SGL6Rsh69XSddosPc7qEfLpPkEbA3vFTWrDlOv9z9VT31rTHO9iPXqoB+a+g0AOk+SWz0icHRcTNPXeb36g+e6pfw6k1wy5+Zgg/M3+aNa07x6RJ91S6jGvPQcigGZghaN9yAfomq0Q2Nz1aiG+H/gyqQCdhE3nfXZARqNmD5Xv5ri+3GEy5XEyXF1oA0jlr5ruhQYb5QCJg2t5EbdFyHb1jctMNN/Hr/KtPH9ojP615lj0AQtTGU9fmD9lnZSXEAXJgDrNguuuUTiMIW4driLOdM+hj5BZzWrue3eFbSw2FpAAOa0hxG5YxjST6yuHCzxu5tWU1dLAtrgstGYWMiCOnX9aLFC9a7O9naLMPS72m0vyAuLhN3S4iOYmPRLO9K8c3R3ZHjj6xIcGvcLkECYiM0uJ3tYb9V1b+Jtpjxua2dG2+WkrAw3B6NNwfSZkcNwXbiDaYiEY6pTnxszOjLmNyAeROnouaz+OiCMbxV7meEhpJHheWtLmm/h125hLs+98uzCG6g5mka3BhYVTs4xx8FWoz+KHQJ0BkcvmtvhuBFIfG5wtqANPJGi22y6dkyEfjOnrdJuKVyJoxJD9+m79UkUnDUL36myqmQgBIhM1ykmSBpqJpq2EoQFJppsiuhNCAAr/AAny/qrqev8AKEkli2CD43KqnoPNJJKnEcdq3y+6fDbeqSSRrv3D/F/3Iat8f8n/AHFJJKnFh1H8P2VmJ+/2SSTIx1/m+4Vb/h9PsUkk0wPW0b+twuT7a60/5v8Ac1JJaeP7QvJ9a4Pin9PoguFf+Zpf/Kz/APQJJLqycsdV+J3xUf4X/wC4LhUkllh9YvyfarGr3dmySSnyL8Qhnw+yc/YpJLJqrwv3+6POySScKraWqT0kk0GUkkkyJqvYkkgCmqYSSTI6SSSZEopJ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1030" name="Picture 6" descr="https://encrypted-tbn0.google.com/images?q=tbn:ANd9GcTZDjkYp3gnYhpsJY-N-9e8uIVmUgF1uANUNpjXPyYVmB83R7I37Q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59832" y="1124744"/>
            <a:ext cx="3024336" cy="4536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467544" y="1052736"/>
            <a:ext cx="324036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Одежда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Увлечения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Места досуга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Музыка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Темы разговоров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Спорт</a:t>
            </a:r>
          </a:p>
        </p:txBody>
      </p:sp>
      <p:sp>
        <p:nvSpPr>
          <p:cNvPr id="18" name="Полилиния 17"/>
          <p:cNvSpPr/>
          <p:nvPr/>
        </p:nvSpPr>
        <p:spPr>
          <a:xfrm>
            <a:off x="2481263" y="1330325"/>
            <a:ext cx="1524000" cy="439738"/>
          </a:xfrm>
          <a:custGeom>
            <a:avLst/>
            <a:gdLst>
              <a:gd name="connsiteX0" fmla="*/ 0 w 1524000"/>
              <a:gd name="connsiteY0" fmla="*/ 62895 h 440267"/>
              <a:gd name="connsiteX1" fmla="*/ 986971 w 1524000"/>
              <a:gd name="connsiteY1" fmla="*/ 62895 h 440267"/>
              <a:gd name="connsiteX2" fmla="*/ 1524000 w 1524000"/>
              <a:gd name="connsiteY2" fmla="*/ 440267 h 44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0" h="440267">
                <a:moveTo>
                  <a:pt x="0" y="62895"/>
                </a:moveTo>
                <a:cubicBezTo>
                  <a:pt x="366485" y="31447"/>
                  <a:pt x="732971" y="0"/>
                  <a:pt x="986971" y="62895"/>
                </a:cubicBezTo>
                <a:cubicBezTo>
                  <a:pt x="1240971" y="125790"/>
                  <a:pt x="1382485" y="283028"/>
                  <a:pt x="1524000" y="440267"/>
                </a:cubicBezTo>
              </a:path>
            </a:pathLst>
          </a:custGeom>
          <a:ln>
            <a:headEnd type="oval" w="med" len="med"/>
            <a:tailEnd type="oval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2481263" y="2193925"/>
            <a:ext cx="1422400" cy="171450"/>
          </a:xfrm>
          <a:custGeom>
            <a:avLst/>
            <a:gdLst>
              <a:gd name="connsiteX0" fmla="*/ 0 w 1422400"/>
              <a:gd name="connsiteY0" fmla="*/ 70153 h 171753"/>
              <a:gd name="connsiteX1" fmla="*/ 566057 w 1422400"/>
              <a:gd name="connsiteY1" fmla="*/ 12095 h 171753"/>
              <a:gd name="connsiteX2" fmla="*/ 943428 w 1422400"/>
              <a:gd name="connsiteY2" fmla="*/ 142724 h 171753"/>
              <a:gd name="connsiteX3" fmla="*/ 1422400 w 1422400"/>
              <a:gd name="connsiteY3" fmla="*/ 171753 h 17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2400" h="171753">
                <a:moveTo>
                  <a:pt x="0" y="70153"/>
                </a:moveTo>
                <a:cubicBezTo>
                  <a:pt x="204409" y="35076"/>
                  <a:pt x="408819" y="0"/>
                  <a:pt x="566057" y="12095"/>
                </a:cubicBezTo>
                <a:cubicBezTo>
                  <a:pt x="723295" y="24190"/>
                  <a:pt x="800704" y="116114"/>
                  <a:pt x="943428" y="142724"/>
                </a:cubicBezTo>
                <a:cubicBezTo>
                  <a:pt x="1086152" y="169334"/>
                  <a:pt x="1422400" y="171753"/>
                  <a:pt x="1422400" y="171753"/>
                </a:cubicBezTo>
              </a:path>
            </a:pathLst>
          </a:custGeom>
          <a:ln>
            <a:headEnd type="oval" w="med" len="med"/>
            <a:tailEnd type="oval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2757488" y="2932113"/>
            <a:ext cx="1030287" cy="333375"/>
          </a:xfrm>
          <a:custGeom>
            <a:avLst/>
            <a:gdLst>
              <a:gd name="connsiteX0" fmla="*/ 0 w 1030515"/>
              <a:gd name="connsiteY0" fmla="*/ 130628 h 333828"/>
              <a:gd name="connsiteX1" fmla="*/ 304800 w 1030515"/>
              <a:gd name="connsiteY1" fmla="*/ 333828 h 333828"/>
              <a:gd name="connsiteX2" fmla="*/ 624115 w 1030515"/>
              <a:gd name="connsiteY2" fmla="*/ 130628 h 333828"/>
              <a:gd name="connsiteX3" fmla="*/ 1030515 w 1030515"/>
              <a:gd name="connsiteY3" fmla="*/ 0 h 33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0515" h="333828">
                <a:moveTo>
                  <a:pt x="0" y="130628"/>
                </a:moveTo>
                <a:cubicBezTo>
                  <a:pt x="100390" y="232228"/>
                  <a:pt x="200781" y="333828"/>
                  <a:pt x="304800" y="333828"/>
                </a:cubicBezTo>
                <a:cubicBezTo>
                  <a:pt x="408819" y="333828"/>
                  <a:pt x="503163" y="186266"/>
                  <a:pt x="624115" y="130628"/>
                </a:cubicBezTo>
                <a:cubicBezTo>
                  <a:pt x="745068" y="74990"/>
                  <a:pt x="887791" y="37495"/>
                  <a:pt x="1030515" y="0"/>
                </a:cubicBezTo>
              </a:path>
            </a:pathLst>
          </a:custGeom>
          <a:ln>
            <a:headEnd type="oval" w="med" len="med"/>
            <a:tailEnd type="oval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162175" y="3482975"/>
            <a:ext cx="1538288" cy="561975"/>
          </a:xfrm>
          <a:custGeom>
            <a:avLst/>
            <a:gdLst>
              <a:gd name="connsiteX0" fmla="*/ 0 w 1538514"/>
              <a:gd name="connsiteY0" fmla="*/ 391885 h 561218"/>
              <a:gd name="connsiteX1" fmla="*/ 798285 w 1538514"/>
              <a:gd name="connsiteY1" fmla="*/ 537028 h 561218"/>
              <a:gd name="connsiteX2" fmla="*/ 1103085 w 1538514"/>
              <a:gd name="connsiteY2" fmla="*/ 246742 h 561218"/>
              <a:gd name="connsiteX3" fmla="*/ 1538514 w 1538514"/>
              <a:gd name="connsiteY3" fmla="*/ 0 h 56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8514" h="561218">
                <a:moveTo>
                  <a:pt x="0" y="391885"/>
                </a:moveTo>
                <a:cubicBezTo>
                  <a:pt x="307219" y="476551"/>
                  <a:pt x="614438" y="561218"/>
                  <a:pt x="798285" y="537028"/>
                </a:cubicBezTo>
                <a:cubicBezTo>
                  <a:pt x="982132" y="512838"/>
                  <a:pt x="979714" y="336247"/>
                  <a:pt x="1103085" y="246742"/>
                </a:cubicBezTo>
                <a:cubicBezTo>
                  <a:pt x="1226457" y="157237"/>
                  <a:pt x="1382485" y="78618"/>
                  <a:pt x="1538514" y="0"/>
                </a:cubicBezTo>
              </a:path>
            </a:pathLst>
          </a:custGeom>
          <a:ln>
            <a:headEnd type="oval" w="med" len="med"/>
            <a:tailEnd type="oval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3352800" y="4224338"/>
            <a:ext cx="508000" cy="579437"/>
          </a:xfrm>
          <a:custGeom>
            <a:avLst/>
            <a:gdLst>
              <a:gd name="connsiteX0" fmla="*/ 0 w 508000"/>
              <a:gd name="connsiteY0" fmla="*/ 580572 h 580572"/>
              <a:gd name="connsiteX1" fmla="*/ 116114 w 508000"/>
              <a:gd name="connsiteY1" fmla="*/ 203200 h 580572"/>
              <a:gd name="connsiteX2" fmla="*/ 508000 w 508000"/>
              <a:gd name="connsiteY2" fmla="*/ 0 h 58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000" h="580572">
                <a:moveTo>
                  <a:pt x="0" y="580572"/>
                </a:moveTo>
                <a:cubicBezTo>
                  <a:pt x="15723" y="440267"/>
                  <a:pt x="31447" y="299962"/>
                  <a:pt x="116114" y="203200"/>
                </a:cubicBezTo>
                <a:cubicBezTo>
                  <a:pt x="200781" y="106438"/>
                  <a:pt x="354390" y="53219"/>
                  <a:pt x="508000" y="0"/>
                </a:cubicBezTo>
              </a:path>
            </a:pathLst>
          </a:custGeom>
          <a:ln>
            <a:headEnd type="oval" w="med" len="med"/>
            <a:tailEnd type="oval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2060575" y="4803775"/>
            <a:ext cx="1989138" cy="808038"/>
          </a:xfrm>
          <a:custGeom>
            <a:avLst/>
            <a:gdLst>
              <a:gd name="connsiteX0" fmla="*/ 0 w 1988457"/>
              <a:gd name="connsiteY0" fmla="*/ 769257 h 807962"/>
              <a:gd name="connsiteX1" fmla="*/ 1059542 w 1988457"/>
              <a:gd name="connsiteY1" fmla="*/ 769257 h 807962"/>
              <a:gd name="connsiteX2" fmla="*/ 1480457 w 1988457"/>
              <a:gd name="connsiteY2" fmla="*/ 537028 h 807962"/>
              <a:gd name="connsiteX3" fmla="*/ 1756228 w 1988457"/>
              <a:gd name="connsiteY3" fmla="*/ 145142 h 807962"/>
              <a:gd name="connsiteX4" fmla="*/ 1988457 w 1988457"/>
              <a:gd name="connsiteY4" fmla="*/ 0 h 80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8457" h="807962">
                <a:moveTo>
                  <a:pt x="0" y="769257"/>
                </a:moveTo>
                <a:cubicBezTo>
                  <a:pt x="406399" y="788609"/>
                  <a:pt x="812799" y="807962"/>
                  <a:pt x="1059542" y="769257"/>
                </a:cubicBezTo>
                <a:cubicBezTo>
                  <a:pt x="1306285" y="730552"/>
                  <a:pt x="1364343" y="641047"/>
                  <a:pt x="1480457" y="537028"/>
                </a:cubicBezTo>
                <a:cubicBezTo>
                  <a:pt x="1596571" y="433009"/>
                  <a:pt x="1671561" y="234647"/>
                  <a:pt x="1756228" y="145142"/>
                </a:cubicBezTo>
                <a:cubicBezTo>
                  <a:pt x="1840895" y="55637"/>
                  <a:pt x="1914676" y="27818"/>
                  <a:pt x="1988457" y="0"/>
                </a:cubicBezTo>
              </a:path>
            </a:pathLst>
          </a:custGeom>
          <a:ln>
            <a:headEnd type="oval" w="med" len="med"/>
            <a:tailEnd type="oval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77" name="Прямоугольник 23"/>
          <p:cNvSpPr>
            <a:spLocks noChangeArrowheads="1"/>
          </p:cNvSpPr>
          <p:nvPr/>
        </p:nvSpPr>
        <p:spPr bwMode="auto">
          <a:xfrm>
            <a:off x="6156325" y="2492375"/>
            <a:ext cx="27209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altLang="ru-RU" sz="3200"/>
              <a:t>«идеальный» тип молодого человека</a:t>
            </a:r>
          </a:p>
        </p:txBody>
      </p:sp>
      <p:grpSp>
        <p:nvGrpSpPr>
          <p:cNvPr id="11278" name="Группа 30"/>
          <p:cNvGrpSpPr>
            <a:grpSpLocks/>
          </p:cNvGrpSpPr>
          <p:nvPr/>
        </p:nvGrpSpPr>
        <p:grpSpPr bwMode="auto">
          <a:xfrm>
            <a:off x="7235825" y="4437063"/>
            <a:ext cx="1081088" cy="936625"/>
            <a:chOff x="7020224" y="1772816"/>
            <a:chExt cx="1080096" cy="936080"/>
          </a:xfrm>
        </p:grpSpPr>
        <p:sp>
          <p:nvSpPr>
            <p:cNvPr id="32" name="Овал 31"/>
            <p:cNvSpPr>
              <a:spLocks noChangeAspect="1"/>
            </p:cNvSpPr>
            <p:nvPr/>
          </p:nvSpPr>
          <p:spPr>
            <a:xfrm>
              <a:off x="7272360" y="1772816"/>
              <a:ext cx="540000" cy="540000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Овал 32"/>
            <p:cNvSpPr>
              <a:spLocks noChangeAspect="1"/>
            </p:cNvSpPr>
            <p:nvPr/>
          </p:nvSpPr>
          <p:spPr>
            <a:xfrm>
              <a:off x="7020224" y="2492896"/>
              <a:ext cx="216000" cy="216000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Овал 33"/>
            <p:cNvSpPr>
              <a:spLocks noChangeAspect="1"/>
            </p:cNvSpPr>
            <p:nvPr/>
          </p:nvSpPr>
          <p:spPr>
            <a:xfrm>
              <a:off x="7308256" y="2492896"/>
              <a:ext cx="216000" cy="216000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" name="Овал 34"/>
            <p:cNvSpPr>
              <a:spLocks noChangeAspect="1"/>
            </p:cNvSpPr>
            <p:nvPr/>
          </p:nvSpPr>
          <p:spPr>
            <a:xfrm>
              <a:off x="7596288" y="2492896"/>
              <a:ext cx="216000" cy="216000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Овал 35"/>
            <p:cNvSpPr>
              <a:spLocks noChangeAspect="1"/>
            </p:cNvSpPr>
            <p:nvPr/>
          </p:nvSpPr>
          <p:spPr>
            <a:xfrm>
              <a:off x="7884320" y="2492896"/>
              <a:ext cx="216000" cy="216000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1279" name="Прямоугольник 36"/>
          <p:cNvSpPr>
            <a:spLocks noChangeArrowheads="1"/>
          </p:cNvSpPr>
          <p:nvPr/>
        </p:nvSpPr>
        <p:spPr bwMode="auto">
          <a:xfrm>
            <a:off x="6227763" y="5591175"/>
            <a:ext cx="26908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altLang="ru-RU" sz="2000" b="1">
                <a:solidFill>
                  <a:srgbClr val="00B050"/>
                </a:solidFill>
              </a:rPr>
              <a:t>Модные персонификаторы «идеального» типа</a:t>
            </a:r>
          </a:p>
        </p:txBody>
      </p:sp>
      <p:sp>
        <p:nvSpPr>
          <p:cNvPr id="11280" name="Прямоугольник 37"/>
          <p:cNvSpPr>
            <a:spLocks noChangeArrowheads="1"/>
          </p:cNvSpPr>
          <p:nvPr/>
        </p:nvSpPr>
        <p:spPr bwMode="auto">
          <a:xfrm>
            <a:off x="6084888" y="973138"/>
            <a:ext cx="27352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altLang="ru-RU" sz="2000" b="1">
                <a:solidFill>
                  <a:srgbClr val="00B050"/>
                </a:solidFill>
              </a:rPr>
              <a:t>Какой образ молодежи нам нужен?</a:t>
            </a:r>
          </a:p>
        </p:txBody>
      </p:sp>
    </p:spTree>
    <p:extLst>
      <p:ext uri="{BB962C8B-B14F-4D97-AF65-F5344CB8AC3E}">
        <p14:creationId xmlns:p14="http://schemas.microsoft.com/office/powerpoint/2010/main" val="374553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авнобедренный треугольник 8"/>
          <p:cNvSpPr/>
          <p:nvPr/>
        </p:nvSpPr>
        <p:spPr>
          <a:xfrm rot="5400000">
            <a:off x="1115219" y="1989907"/>
            <a:ext cx="4105275" cy="1366837"/>
          </a:xfrm>
          <a:prstGeom prst="triangle">
            <a:avLst/>
          </a:prstGeom>
          <a:gradFill>
            <a:gsLst>
              <a:gs pos="42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5400000">
            <a:off x="3419872" y="2061518"/>
            <a:ext cx="4104456" cy="1368152"/>
          </a:xfrm>
          <a:prstGeom prst="triangle">
            <a:avLst/>
          </a:prstGeom>
          <a:gradFill>
            <a:gsLst>
              <a:gs pos="42000">
                <a:schemeClr val="accent2">
                  <a:lumMod val="60000"/>
                  <a:lumOff val="40000"/>
                  <a:alpha val="66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7788" y="230734"/>
            <a:ext cx="9031287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/>
                </a:solidFill>
                <a:latin typeface="+mn-lt"/>
                <a:cs typeface="+mn-cs"/>
              </a:rPr>
              <a:t>СОДЕРЖАНИЕ \ </a:t>
            </a:r>
            <a:r>
              <a:rPr lang="ru-RU" sz="2400" dirty="0">
                <a:solidFill>
                  <a:srgbClr val="FF0000"/>
                </a:solidFill>
                <a:latin typeface="+mn-lt"/>
                <a:cs typeface="+mn-cs"/>
              </a:rPr>
              <a:t>ФОРМАТЫ \ </a:t>
            </a:r>
            <a:r>
              <a:rPr lang="ru-RU" sz="2400" dirty="0">
                <a:solidFill>
                  <a:srgbClr val="00B050"/>
                </a:solidFill>
                <a:latin typeface="+mn-lt"/>
                <a:cs typeface="+mn-cs"/>
              </a:rPr>
              <a:t>КАНАЛЫ</a:t>
            </a:r>
            <a:endParaRPr lang="ru-RU" sz="2400" dirty="0">
              <a:solidFill>
                <a:srgbClr val="00B050"/>
              </a:solidFill>
              <a:latin typeface="+mn-lt"/>
              <a:cs typeface="+mn-cs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79512" y="1011014"/>
            <a:ext cx="381642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Calibri" pitchFamily="34" charset="0"/>
                <a:cs typeface="Times New Roman" pitchFamily="18" charset="0"/>
              </a:rPr>
              <a:t>«Х-летний ЧЕЛОВЕК </a:t>
            </a:r>
            <a:r>
              <a:rPr lang="ru-RU" sz="2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Calibri" pitchFamily="34" charset="0"/>
                <a:cs typeface="Times New Roman" pitchFamily="18" charset="0"/>
              </a:rPr>
              <a:t>НЕДЕЛИ»</a:t>
            </a:r>
            <a:endParaRPr lang="ru-RU" sz="20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Arial" pitchFamily="34" charset="0"/>
            </a:endParaRPr>
          </a:p>
          <a:p>
            <a:pPr eaLnBrk="0" hangingPunct="0">
              <a:defRPr/>
            </a:pPr>
            <a:endParaRPr lang="ru-RU" sz="2000" dirty="0">
              <a:solidFill>
                <a:schemeClr val="tx2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indent="177800" eaLnBrk="0" hangingPunct="0">
              <a:buFont typeface="Arial" pitchFamily="34" charset="0"/>
              <a:buChar char="•"/>
              <a:defRPr/>
            </a:pPr>
            <a:r>
              <a:rPr lang="ru-RU" sz="2000" dirty="0" smtClean="0">
                <a:latin typeface="+mn-lt"/>
                <a:ea typeface="Calibri" pitchFamily="34" charset="0"/>
                <a:cs typeface="Times New Roman" pitchFamily="18" charset="0"/>
              </a:rPr>
              <a:t>Семья?</a:t>
            </a:r>
            <a:endParaRPr lang="ru-RU" sz="2000" dirty="0">
              <a:latin typeface="+mn-lt"/>
              <a:ea typeface="Calibri" pitchFamily="34" charset="0"/>
              <a:cs typeface="Times New Roman" pitchFamily="18" charset="0"/>
            </a:endParaRPr>
          </a:p>
          <a:p>
            <a:pPr indent="177800" eaLnBrk="0" hangingPunct="0">
              <a:buFont typeface="Arial" pitchFamily="34" charset="0"/>
              <a:buChar char="•"/>
              <a:defRPr/>
            </a:pPr>
            <a:r>
              <a:rPr lang="ru-RU" sz="2000" dirty="0" smtClean="0">
                <a:latin typeface="+mn-lt"/>
                <a:ea typeface="Calibri" pitchFamily="34" charset="0"/>
                <a:cs typeface="Times New Roman" pitchFamily="18" charset="0"/>
              </a:rPr>
              <a:t>Лучшие дни?</a:t>
            </a:r>
            <a:endParaRPr lang="ru-RU" sz="2000" dirty="0">
              <a:latin typeface="+mn-lt"/>
              <a:ea typeface="Calibri" pitchFamily="34" charset="0"/>
              <a:cs typeface="Times New Roman" pitchFamily="18" charset="0"/>
            </a:endParaRPr>
          </a:p>
          <a:p>
            <a:pPr indent="177800" eaLnBrk="0" hangingPunct="0"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  <a:ea typeface="Calibri" pitchFamily="34" charset="0"/>
                <a:cs typeface="Times New Roman" pitchFamily="18" charset="0"/>
              </a:rPr>
              <a:t>Что бы ты хотел сказать сверстникам?</a:t>
            </a:r>
          </a:p>
          <a:p>
            <a:pPr eaLnBrk="0" hangingPunct="0">
              <a:defRPr/>
            </a:pPr>
            <a:endParaRPr lang="ru-RU" sz="2000" dirty="0"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72200" y="1264782"/>
            <a:ext cx="2736304" cy="193899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2619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/>
              <a:t>Социальные сети</a:t>
            </a:r>
          </a:p>
          <a:p>
            <a:pPr indent="2619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/>
              <a:t>Интерактивная  </a:t>
            </a:r>
            <a:r>
              <a:rPr lang="ru-RU" sz="2000" dirty="0" err="1"/>
              <a:t>и\или</a:t>
            </a:r>
            <a:r>
              <a:rPr lang="ru-RU" sz="2000" dirty="0"/>
              <a:t> реальная газета</a:t>
            </a:r>
          </a:p>
          <a:p>
            <a:pPr indent="2619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/>
              <a:t>Плакаты \ баннеры</a:t>
            </a:r>
          </a:p>
          <a:p>
            <a:pPr indent="2619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/>
              <a:t>Граффити</a:t>
            </a:r>
          </a:p>
          <a:p>
            <a:pPr indent="2619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/>
              <a:t>Доски объявлений</a:t>
            </a:r>
            <a:endParaRPr lang="ru-RU" sz="2000" dirty="0"/>
          </a:p>
        </p:txBody>
      </p:sp>
      <p:sp>
        <p:nvSpPr>
          <p:cNvPr id="12299" name="Прямоугольник 9"/>
          <p:cNvSpPr>
            <a:spLocks noChangeArrowheads="1"/>
          </p:cNvSpPr>
          <p:nvPr/>
        </p:nvSpPr>
        <p:spPr bwMode="auto">
          <a:xfrm>
            <a:off x="4140200" y="1547193"/>
            <a:ext cx="23574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000"/>
              <a:t>Ролики</a:t>
            </a:r>
          </a:p>
          <a:p>
            <a:r>
              <a:rPr lang="ru-RU" altLang="ru-RU" sz="2000"/>
              <a:t>Фотографии</a:t>
            </a:r>
          </a:p>
          <a:p>
            <a:r>
              <a:rPr lang="ru-RU" altLang="ru-RU" sz="2000"/>
              <a:t>Интервью</a:t>
            </a:r>
          </a:p>
          <a:p>
            <a:r>
              <a:rPr lang="ru-RU" altLang="ru-RU" sz="2000"/>
              <a:t>Флеш-анимация </a:t>
            </a:r>
          </a:p>
        </p:txBody>
      </p:sp>
      <p:pic>
        <p:nvPicPr>
          <p:cNvPr id="55298" name="Picture 2" descr="F:\Федечкин\медиафорум\исходные\стройотря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45145"/>
            <a:ext cx="4905297" cy="325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27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825" y="188913"/>
            <a:ext cx="177958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+mn-lt"/>
                <a:cs typeface="+mn-cs"/>
              </a:rPr>
              <a:t>СТИЛЬ ЖИЗНИ</a:t>
            </a:r>
            <a:endParaRPr lang="ru-RU" sz="2000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pic>
        <p:nvPicPr>
          <p:cNvPr id="54274" name="Picture 2" descr="F:\Федечкин\медиафорум\исходные\kr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28"/>
          <a:stretch/>
        </p:blipFill>
        <p:spPr bwMode="auto">
          <a:xfrm>
            <a:off x="107504" y="1988840"/>
            <a:ext cx="451261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6448858" y="155497"/>
            <a:ext cx="259152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332501" y="620688"/>
            <a:ext cx="3395824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000" b="1" dirty="0">
                <a:solidFill>
                  <a:schemeClr val="tx2"/>
                </a:solidFill>
                <a:ea typeface="Calibri" pitchFamily="34" charset="0"/>
              </a:rPr>
              <a:t>МОДНЫЕ </a:t>
            </a:r>
            <a:r>
              <a:rPr lang="ru-RU" altLang="ru-RU" sz="2000" b="1" dirty="0" smtClean="0">
                <a:solidFill>
                  <a:schemeClr val="tx2"/>
                </a:solidFill>
                <a:ea typeface="Calibri" pitchFamily="34" charset="0"/>
              </a:rPr>
              <a:t>ВЕЩИ СЕЗОНА</a:t>
            </a:r>
            <a:endParaRPr lang="ru-RU" altLang="ru-RU" sz="2000" b="1" dirty="0">
              <a:solidFill>
                <a:schemeClr val="tx2"/>
              </a:solidFill>
              <a:ea typeface="Calibri" pitchFamily="34" charset="0"/>
            </a:endParaRPr>
          </a:p>
          <a:p>
            <a:pPr eaLnBrk="0" hangingPunct="0"/>
            <a:r>
              <a:rPr lang="ru-RU" altLang="ru-RU" sz="2000" dirty="0" smtClean="0">
                <a:ea typeface="Calibri" pitchFamily="34" charset="0"/>
                <a:cs typeface="Times New Roman" pitchFamily="18" charset="0"/>
              </a:rPr>
              <a:t>Модные места</a:t>
            </a:r>
          </a:p>
          <a:p>
            <a:pPr eaLnBrk="0" hangingPunct="0"/>
            <a:r>
              <a:rPr lang="ru-RU" altLang="ru-RU" sz="2000" dirty="0" smtClean="0">
                <a:ea typeface="Calibri" pitchFamily="34" charset="0"/>
                <a:cs typeface="Times New Roman" pitchFamily="18" charset="0"/>
              </a:rPr>
              <a:t>Модные увлечения</a:t>
            </a:r>
          </a:p>
          <a:p>
            <a:pPr eaLnBrk="0" hangingPunct="0"/>
            <a:r>
              <a:rPr lang="ru-RU" altLang="ru-RU" sz="2000" dirty="0" smtClean="0">
                <a:ea typeface="Calibri" pitchFamily="34" charset="0"/>
                <a:cs typeface="Times New Roman" pitchFamily="18" charset="0"/>
              </a:rPr>
              <a:t>Местные «Звезды»</a:t>
            </a:r>
            <a:endParaRPr lang="ru-RU" alt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84376" y="788511"/>
            <a:ext cx="1619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/>
              <a:t>Списки</a:t>
            </a:r>
          </a:p>
          <a:p>
            <a:r>
              <a:rPr lang="ru-RU" altLang="ru-RU" dirty="0" smtClean="0"/>
              <a:t>Рейтинги</a:t>
            </a:r>
          </a:p>
          <a:p>
            <a:r>
              <a:rPr lang="ru-RU" altLang="ru-RU" dirty="0" smtClean="0"/>
              <a:t>Видео</a:t>
            </a:r>
          </a:p>
          <a:p>
            <a:r>
              <a:rPr lang="ru-RU" altLang="ru-RU" dirty="0" smtClean="0"/>
              <a:t>Обсуждения</a:t>
            </a:r>
            <a:endParaRPr lang="ru-RU" altLang="ru-RU" dirty="0" smtClean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352640" y="620688"/>
            <a:ext cx="3395824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000" b="1" dirty="0" smtClean="0">
                <a:solidFill>
                  <a:schemeClr val="tx2"/>
                </a:solidFill>
                <a:ea typeface="Calibri" pitchFamily="34" charset="0"/>
              </a:rPr>
              <a:t>ПОЛЕЗНАЯ ИНФОРМАЦИЯ</a:t>
            </a:r>
          </a:p>
          <a:p>
            <a:r>
              <a:rPr lang="ru-RU" altLang="ru-RU" sz="2000" dirty="0" smtClean="0"/>
              <a:t>Здоровье</a:t>
            </a:r>
          </a:p>
          <a:p>
            <a:r>
              <a:rPr lang="ru-RU" altLang="ru-RU" sz="2000" dirty="0" smtClean="0"/>
              <a:t>Отдых</a:t>
            </a:r>
          </a:p>
          <a:p>
            <a:r>
              <a:rPr lang="ru-RU" altLang="ru-RU" sz="2000" dirty="0" smtClean="0"/>
              <a:t>Работа </a:t>
            </a:r>
            <a:endParaRPr lang="ru-RU" altLang="ru-RU" sz="2000" dirty="0"/>
          </a:p>
        </p:txBody>
      </p:sp>
      <p:pic>
        <p:nvPicPr>
          <p:cNvPr id="54275" name="Picture 3" descr="F:\Федечкин\медиафорум\исходные\мясницкая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33056"/>
            <a:ext cx="4266334" cy="276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6" name="Picture 4" descr="F:\Федечкин\медиафорум\исходные\krovanaliz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365" y="2263111"/>
            <a:ext cx="3531013" cy="221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86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8313" y="115888"/>
            <a:ext cx="6875462" cy="70802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ИНФОРМАЦИОННАЯ </a:t>
            </a:r>
            <a: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СРЕДА,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  <a:cs typeface="+mn-cs"/>
              </a:rPr>
              <a:t>наполненная образцами для подражания</a:t>
            </a:r>
            <a:endParaRPr lang="ru-RU" sz="2000" dirty="0">
              <a:latin typeface="+mn-lt"/>
              <a:cs typeface="+mn-cs"/>
            </a:endParaRPr>
          </a:p>
        </p:txBody>
      </p:sp>
      <p:sp>
        <p:nvSpPr>
          <p:cNvPr id="14339" name="Прямоугольник 5"/>
          <p:cNvSpPr>
            <a:spLocks noChangeArrowheads="1"/>
          </p:cNvSpPr>
          <p:nvPr/>
        </p:nvSpPr>
        <p:spPr bwMode="auto">
          <a:xfrm>
            <a:off x="3276600" y="6237288"/>
            <a:ext cx="2559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/>
              <a:t>Активизация поведения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315913" y="908050"/>
            <a:ext cx="8216900" cy="3152775"/>
          </a:xfrm>
          <a:custGeom>
            <a:avLst/>
            <a:gdLst>
              <a:gd name="connsiteX0" fmla="*/ 2729553 w 8215953"/>
              <a:gd name="connsiteY0" fmla="*/ 3152633 h 3152633"/>
              <a:gd name="connsiteX1" fmla="*/ 341194 w 8215953"/>
              <a:gd name="connsiteY1" fmla="*/ 3084394 h 3152633"/>
              <a:gd name="connsiteX2" fmla="*/ 0 w 8215953"/>
              <a:gd name="connsiteY2" fmla="*/ 709684 h 3152633"/>
              <a:gd name="connsiteX3" fmla="*/ 191069 w 8215953"/>
              <a:gd name="connsiteY3" fmla="*/ 150125 h 3152633"/>
              <a:gd name="connsiteX4" fmla="*/ 2920621 w 8215953"/>
              <a:gd name="connsiteY4" fmla="*/ 327546 h 3152633"/>
              <a:gd name="connsiteX5" fmla="*/ 4148920 w 8215953"/>
              <a:gd name="connsiteY5" fmla="*/ 122830 h 3152633"/>
              <a:gd name="connsiteX6" fmla="*/ 6045959 w 8215953"/>
              <a:gd name="connsiteY6" fmla="*/ 504967 h 3152633"/>
              <a:gd name="connsiteX7" fmla="*/ 8215953 w 8215953"/>
              <a:gd name="connsiteY7" fmla="*/ 0 h 3152633"/>
              <a:gd name="connsiteX8" fmla="*/ 8093123 w 8215953"/>
              <a:gd name="connsiteY8" fmla="*/ 3070746 h 3152633"/>
              <a:gd name="connsiteX9" fmla="*/ 2674962 w 8215953"/>
              <a:gd name="connsiteY9" fmla="*/ 3152633 h 315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15953" h="3152633">
                <a:moveTo>
                  <a:pt x="2729553" y="3152633"/>
                </a:moveTo>
                <a:lnTo>
                  <a:pt x="341194" y="3084394"/>
                </a:lnTo>
                <a:lnTo>
                  <a:pt x="0" y="709684"/>
                </a:lnTo>
                <a:lnTo>
                  <a:pt x="191069" y="150125"/>
                </a:lnTo>
                <a:lnTo>
                  <a:pt x="2920621" y="327546"/>
                </a:lnTo>
                <a:lnTo>
                  <a:pt x="4148920" y="122830"/>
                </a:lnTo>
                <a:lnTo>
                  <a:pt x="6045959" y="504967"/>
                </a:lnTo>
                <a:lnTo>
                  <a:pt x="8215953" y="0"/>
                </a:lnTo>
                <a:lnTo>
                  <a:pt x="8093123" y="3070746"/>
                </a:lnTo>
                <a:lnTo>
                  <a:pt x="2674962" y="3152633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4341" name="Группа 27"/>
          <p:cNvGrpSpPr>
            <a:grpSpLocks/>
          </p:cNvGrpSpPr>
          <p:nvPr/>
        </p:nvGrpSpPr>
        <p:grpSpPr bwMode="auto">
          <a:xfrm rot="-3375625">
            <a:off x="900113" y="2060575"/>
            <a:ext cx="1079500" cy="936625"/>
            <a:chOff x="899616" y="2060848"/>
            <a:chExt cx="1080096" cy="936080"/>
          </a:xfrm>
        </p:grpSpPr>
        <p:sp>
          <p:nvSpPr>
            <p:cNvPr id="8" name="Овал 7"/>
            <p:cNvSpPr>
              <a:spLocks noChangeAspect="1"/>
            </p:cNvSpPr>
            <p:nvPr/>
          </p:nvSpPr>
          <p:spPr>
            <a:xfrm>
              <a:off x="1187624" y="2060848"/>
              <a:ext cx="540000" cy="540000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Овал 11"/>
            <p:cNvSpPr>
              <a:spLocks noChangeAspect="1"/>
            </p:cNvSpPr>
            <p:nvPr/>
          </p:nvSpPr>
          <p:spPr>
            <a:xfrm>
              <a:off x="899616" y="2780928"/>
              <a:ext cx="216000" cy="216000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>
              <a:spLocks noChangeAspect="1"/>
            </p:cNvSpPr>
            <p:nvPr/>
          </p:nvSpPr>
          <p:spPr>
            <a:xfrm>
              <a:off x="1187648" y="2780928"/>
              <a:ext cx="216000" cy="216000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>
              <a:spLocks noChangeAspect="1"/>
            </p:cNvSpPr>
            <p:nvPr/>
          </p:nvSpPr>
          <p:spPr>
            <a:xfrm>
              <a:off x="1475680" y="2780928"/>
              <a:ext cx="216000" cy="216000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Овал 14"/>
            <p:cNvSpPr>
              <a:spLocks noChangeAspect="1"/>
            </p:cNvSpPr>
            <p:nvPr/>
          </p:nvSpPr>
          <p:spPr>
            <a:xfrm>
              <a:off x="1763712" y="2780928"/>
              <a:ext cx="216000" cy="216000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42" name="Группа 28"/>
          <p:cNvGrpSpPr>
            <a:grpSpLocks/>
          </p:cNvGrpSpPr>
          <p:nvPr/>
        </p:nvGrpSpPr>
        <p:grpSpPr bwMode="auto">
          <a:xfrm rot="-617623">
            <a:off x="2846388" y="1285875"/>
            <a:ext cx="1081087" cy="936625"/>
            <a:chOff x="3131840" y="1772816"/>
            <a:chExt cx="1080096" cy="936080"/>
          </a:xfrm>
        </p:grpSpPr>
        <p:sp>
          <p:nvSpPr>
            <p:cNvPr id="10" name="Овал 9"/>
            <p:cNvSpPr>
              <a:spLocks noChangeAspect="1"/>
            </p:cNvSpPr>
            <p:nvPr/>
          </p:nvSpPr>
          <p:spPr>
            <a:xfrm>
              <a:off x="3419872" y="1772816"/>
              <a:ext cx="540000" cy="540000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Овал 15"/>
            <p:cNvSpPr>
              <a:spLocks noChangeAspect="1"/>
            </p:cNvSpPr>
            <p:nvPr/>
          </p:nvSpPr>
          <p:spPr>
            <a:xfrm>
              <a:off x="3131840" y="2492896"/>
              <a:ext cx="216000" cy="216000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Овал 16"/>
            <p:cNvSpPr>
              <a:spLocks noChangeAspect="1"/>
            </p:cNvSpPr>
            <p:nvPr/>
          </p:nvSpPr>
          <p:spPr>
            <a:xfrm>
              <a:off x="3419872" y="2492896"/>
              <a:ext cx="216000" cy="216000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Овал 17"/>
            <p:cNvSpPr>
              <a:spLocks noChangeAspect="1"/>
            </p:cNvSpPr>
            <p:nvPr/>
          </p:nvSpPr>
          <p:spPr>
            <a:xfrm>
              <a:off x="3707904" y="2492896"/>
              <a:ext cx="216000" cy="216000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Овал 18"/>
            <p:cNvSpPr>
              <a:spLocks noChangeAspect="1"/>
            </p:cNvSpPr>
            <p:nvPr/>
          </p:nvSpPr>
          <p:spPr>
            <a:xfrm>
              <a:off x="3995936" y="2492896"/>
              <a:ext cx="216000" cy="216000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43" name="Группа 29"/>
          <p:cNvGrpSpPr>
            <a:grpSpLocks/>
          </p:cNvGrpSpPr>
          <p:nvPr/>
        </p:nvGrpSpPr>
        <p:grpSpPr bwMode="auto">
          <a:xfrm rot="2069873">
            <a:off x="5246688" y="1276350"/>
            <a:ext cx="1079500" cy="936625"/>
            <a:chOff x="5076032" y="1772816"/>
            <a:chExt cx="1080096" cy="936080"/>
          </a:xfrm>
        </p:grpSpPr>
        <p:sp>
          <p:nvSpPr>
            <p:cNvPr id="9" name="Овал 8"/>
            <p:cNvSpPr>
              <a:spLocks noChangeAspect="1"/>
            </p:cNvSpPr>
            <p:nvPr/>
          </p:nvSpPr>
          <p:spPr>
            <a:xfrm>
              <a:off x="5364088" y="1772816"/>
              <a:ext cx="540000" cy="540000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Овал 19"/>
            <p:cNvSpPr>
              <a:spLocks noChangeAspect="1"/>
            </p:cNvSpPr>
            <p:nvPr/>
          </p:nvSpPr>
          <p:spPr>
            <a:xfrm>
              <a:off x="5076032" y="2492896"/>
              <a:ext cx="216000" cy="216000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Овал 20"/>
            <p:cNvSpPr>
              <a:spLocks noChangeAspect="1"/>
            </p:cNvSpPr>
            <p:nvPr/>
          </p:nvSpPr>
          <p:spPr>
            <a:xfrm>
              <a:off x="5364064" y="2492896"/>
              <a:ext cx="216000" cy="216000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Овал 21"/>
            <p:cNvSpPr>
              <a:spLocks noChangeAspect="1"/>
            </p:cNvSpPr>
            <p:nvPr/>
          </p:nvSpPr>
          <p:spPr>
            <a:xfrm>
              <a:off x="5652096" y="2492896"/>
              <a:ext cx="216000" cy="216000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2"/>
            <p:cNvSpPr>
              <a:spLocks noChangeAspect="1"/>
            </p:cNvSpPr>
            <p:nvPr/>
          </p:nvSpPr>
          <p:spPr>
            <a:xfrm>
              <a:off x="5940128" y="2492896"/>
              <a:ext cx="216000" cy="216000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44" name="Группа 30"/>
          <p:cNvGrpSpPr>
            <a:grpSpLocks/>
          </p:cNvGrpSpPr>
          <p:nvPr/>
        </p:nvGrpSpPr>
        <p:grpSpPr bwMode="auto">
          <a:xfrm rot="2447767">
            <a:off x="6907213" y="2155825"/>
            <a:ext cx="1079500" cy="936625"/>
            <a:chOff x="7020224" y="1772816"/>
            <a:chExt cx="1080096" cy="936080"/>
          </a:xfrm>
        </p:grpSpPr>
        <p:sp>
          <p:nvSpPr>
            <p:cNvPr id="11" name="Овал 10"/>
            <p:cNvSpPr>
              <a:spLocks noChangeAspect="1"/>
            </p:cNvSpPr>
            <p:nvPr/>
          </p:nvSpPr>
          <p:spPr>
            <a:xfrm>
              <a:off x="7272360" y="1772816"/>
              <a:ext cx="540000" cy="540000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/>
            <p:cNvSpPr>
              <a:spLocks noChangeAspect="1"/>
            </p:cNvSpPr>
            <p:nvPr/>
          </p:nvSpPr>
          <p:spPr>
            <a:xfrm>
              <a:off x="7020224" y="2492896"/>
              <a:ext cx="216000" cy="216000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Овал 24"/>
            <p:cNvSpPr>
              <a:spLocks noChangeAspect="1"/>
            </p:cNvSpPr>
            <p:nvPr/>
          </p:nvSpPr>
          <p:spPr>
            <a:xfrm>
              <a:off x="7308256" y="2492896"/>
              <a:ext cx="216000" cy="216000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5"/>
            <p:cNvSpPr>
              <a:spLocks noChangeAspect="1"/>
            </p:cNvSpPr>
            <p:nvPr/>
          </p:nvSpPr>
          <p:spPr>
            <a:xfrm>
              <a:off x="7596288" y="2492896"/>
              <a:ext cx="216000" cy="216000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6"/>
            <p:cNvSpPr>
              <a:spLocks noChangeAspect="1"/>
            </p:cNvSpPr>
            <p:nvPr/>
          </p:nvSpPr>
          <p:spPr>
            <a:xfrm>
              <a:off x="7884320" y="2492896"/>
              <a:ext cx="216000" cy="216000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4" name="Улыбающееся лицо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4437063"/>
            <a:ext cx="1800225" cy="1800225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  <p:cxnSp>
        <p:nvCxnSpPr>
          <p:cNvPr id="35" name="Скругленная соединительная линия 34"/>
          <p:cNvCxnSpPr/>
          <p:nvPr/>
        </p:nvCxnSpPr>
        <p:spPr>
          <a:xfrm>
            <a:off x="2124075" y="3573463"/>
            <a:ext cx="1008063" cy="79216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Скругленная соединительная линия 35"/>
          <p:cNvCxnSpPr/>
          <p:nvPr/>
        </p:nvCxnSpPr>
        <p:spPr>
          <a:xfrm rot="16200000" flipH="1">
            <a:off x="3167857" y="3537744"/>
            <a:ext cx="1223962" cy="431800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Скругленная соединительная линия 37"/>
          <p:cNvCxnSpPr/>
          <p:nvPr/>
        </p:nvCxnSpPr>
        <p:spPr>
          <a:xfrm rot="5400000">
            <a:off x="4536282" y="3464719"/>
            <a:ext cx="1187450" cy="541337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Скругленная соединительная линия 39"/>
          <p:cNvCxnSpPr/>
          <p:nvPr/>
        </p:nvCxnSpPr>
        <p:spPr>
          <a:xfrm rot="5400000">
            <a:off x="5561806" y="3302794"/>
            <a:ext cx="1223963" cy="1044575"/>
          </a:xfrm>
          <a:prstGeom prst="curvedConnector3">
            <a:avLst>
              <a:gd name="adj1" fmla="val 61149"/>
            </a:avLst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14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476250"/>
            <a:ext cx="4333875" cy="622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 b="740"/>
          <a:stretch>
            <a:fillRect/>
          </a:stretch>
        </p:blipFill>
        <p:spPr bwMode="auto">
          <a:xfrm>
            <a:off x="34925" y="549275"/>
            <a:ext cx="4305300" cy="6192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 b="1847"/>
          <a:stretch>
            <a:fillRect/>
          </a:stretch>
        </p:blipFill>
        <p:spPr bwMode="auto">
          <a:xfrm>
            <a:off x="4500563" y="476250"/>
            <a:ext cx="4305300" cy="6199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6" name="Прямоугольник 11"/>
          <p:cNvSpPr>
            <a:spLocks noChangeArrowheads="1"/>
          </p:cNvSpPr>
          <p:nvPr/>
        </p:nvSpPr>
        <p:spPr bwMode="auto">
          <a:xfrm>
            <a:off x="107950" y="107950"/>
            <a:ext cx="1589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C00000"/>
                </a:solidFill>
              </a:rPr>
              <a:t>УПАКОВКА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3"/>
          <p:cNvSpPr>
            <a:spLocks noChangeArrowheads="1"/>
          </p:cNvSpPr>
          <p:nvPr/>
        </p:nvSpPr>
        <p:spPr bwMode="auto">
          <a:xfrm>
            <a:off x="395288" y="404664"/>
            <a:ext cx="3305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chemeClr val="tx2"/>
                </a:solidFill>
              </a:rPr>
              <a:t>РЕКЛАМОДАТЕЛИ</a:t>
            </a:r>
          </a:p>
        </p:txBody>
      </p:sp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395288" y="1057126"/>
            <a:ext cx="8497887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2000" b="1" dirty="0">
                <a:solidFill>
                  <a:schemeClr val="tx2"/>
                </a:solidFill>
              </a:rPr>
              <a:t>База данных рекламодателей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2000" b="1" dirty="0">
                <a:solidFill>
                  <a:srgbClr val="C00000"/>
                </a:solidFill>
              </a:rPr>
              <a:t>Пакетное обслуживание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2000" b="1" dirty="0">
                <a:solidFill>
                  <a:schemeClr val="tx2"/>
                </a:solidFill>
              </a:rPr>
              <a:t>Система быстрого реагирования на вопросы и жалобы рекламодателей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2000" b="1" dirty="0">
                <a:solidFill>
                  <a:srgbClr val="C00000"/>
                </a:solidFill>
              </a:rPr>
              <a:t>Стандарты качества обслуживания 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2000" b="1" dirty="0">
                <a:solidFill>
                  <a:schemeClr val="tx2"/>
                </a:solidFill>
              </a:rPr>
              <a:t>Проекты и программы по дополнительному вовлечению клиентов 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2000" b="1" dirty="0">
                <a:solidFill>
                  <a:srgbClr val="C00000"/>
                </a:solidFill>
              </a:rPr>
              <a:t>Постоянное изучение клиентов (Исследуйте, как именно клиенты пользуются вашими продуктами и услугами, и определите, чего они хотят и чего не покупают)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2000" b="1" dirty="0">
                <a:solidFill>
                  <a:schemeClr val="tx2"/>
                </a:solidFill>
              </a:rPr>
              <a:t>Сегментирование рынка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2000" b="1" dirty="0">
                <a:solidFill>
                  <a:srgbClr val="C00000"/>
                </a:solidFill>
              </a:rPr>
              <a:t>Партнерские соглашения с другими компаниями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2000" b="1" dirty="0">
                <a:solidFill>
                  <a:schemeClr val="tx2"/>
                </a:solidFill>
              </a:rPr>
              <a:t>Программы лояльности 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2000" b="1" dirty="0">
                <a:solidFill>
                  <a:srgbClr val="C00000"/>
                </a:solidFill>
              </a:rPr>
              <a:t>Обеспечение для своих клиентов несколько каналов общения с редакцией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2000" b="1" dirty="0">
                <a:solidFill>
                  <a:schemeClr val="tx2"/>
                </a:solidFill>
              </a:rPr>
              <a:t>Анализ жалоб клиентов, чтобы точно определить источник проблемы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2000" b="1" dirty="0">
                <a:solidFill>
                  <a:srgbClr val="C00000"/>
                </a:solidFill>
              </a:rPr>
              <a:t>Выясняйте, что думают клиенты по поводу тех или иных продуктов и услуг, и вносите соответствующие изменения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300663"/>
            <a:ext cx="9144000" cy="15573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5300663"/>
          </a:xfrm>
          <a:prstGeom prst="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2" name="Прямоугольник 5"/>
          <p:cNvSpPr>
            <a:spLocks noChangeArrowheads="1"/>
          </p:cNvSpPr>
          <p:nvPr/>
        </p:nvSpPr>
        <p:spPr bwMode="auto">
          <a:xfrm>
            <a:off x="7451725" y="5805488"/>
            <a:ext cx="14239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14 декабря 2011 г.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Ханты-Мансийск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1200"/>
          </a:p>
        </p:txBody>
      </p:sp>
      <p:sp>
        <p:nvSpPr>
          <p:cNvPr id="22533" name="Прямоугольник 6"/>
          <p:cNvSpPr>
            <a:spLocks noChangeArrowheads="1"/>
          </p:cNvSpPr>
          <p:nvPr/>
        </p:nvSpPr>
        <p:spPr bwMode="auto">
          <a:xfrm>
            <a:off x="539750" y="5745163"/>
            <a:ext cx="25193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/>
              <a:t>Мозолин Андрей Владимирович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/>
              <a:t>Центр «Аналитик»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000"/>
              <a:t>rc-analitik.ru </a:t>
            </a:r>
            <a:r>
              <a:rPr lang="ru-RU" altLang="ru-RU" sz="1000"/>
              <a:t>, </a:t>
            </a:r>
            <a:r>
              <a:rPr lang="en-US" altLang="ru-RU" sz="1000"/>
              <a:t>brains2@yandex.ru </a:t>
            </a:r>
            <a:r>
              <a:rPr lang="ru-RU" altLang="ru-RU" sz="1000"/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000"/>
              <a:t>+</a:t>
            </a:r>
            <a:r>
              <a:rPr lang="ru-RU" altLang="ru-RU" sz="1000"/>
              <a:t>7-9222-055-809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750" y="908050"/>
            <a:ext cx="7704138" cy="2124075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СПАСИБО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825" y="260350"/>
            <a:ext cx="3889375" cy="792163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99" name="Прямоугольник 5"/>
          <p:cNvSpPr>
            <a:spLocks noChangeArrowheads="1"/>
          </p:cNvSpPr>
          <p:nvPr/>
        </p:nvSpPr>
        <p:spPr bwMode="auto">
          <a:xfrm>
            <a:off x="250825" y="404813"/>
            <a:ext cx="3889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114300" algn="l"/>
                <a:tab pos="2286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114300" algn="l"/>
                <a:tab pos="2286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114300" algn="l"/>
                <a:tab pos="2286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114300" algn="l"/>
                <a:tab pos="228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114300" algn="l"/>
                <a:tab pos="228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14300" algn="l"/>
                <a:tab pos="228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14300" algn="l"/>
                <a:tab pos="228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14300" algn="l"/>
                <a:tab pos="228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14300" algn="l"/>
                <a:tab pos="228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bg1"/>
                </a:solidFill>
                <a:ea typeface="Times New Roman" pitchFamily="18" charset="0"/>
              </a:rPr>
              <a:t>УВЕЛИЧЕНИЕ ДОХОДОВ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332656"/>
            <a:ext cx="2703561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СТРАТЕГИИ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0825" y="1268413"/>
            <a:ext cx="4572000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Расширение существующего рынка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latin typeface="+mn-lt"/>
                <a:cs typeface="+mn-cs"/>
              </a:rPr>
              <a:t>Расширение в имеющемся сегменте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latin typeface="+mn-lt"/>
                <a:cs typeface="+mn-cs"/>
              </a:rPr>
              <a:t>Расширение за счет новых сегментов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Выход на новые рынки (вывод нового товара)</a:t>
            </a:r>
          </a:p>
        </p:txBody>
      </p:sp>
      <p:sp>
        <p:nvSpPr>
          <p:cNvPr id="10" name="Параллелограмм 9"/>
          <p:cNvSpPr>
            <a:spLocks noChangeAspect="1"/>
          </p:cNvSpPr>
          <p:nvPr/>
        </p:nvSpPr>
        <p:spPr>
          <a:xfrm>
            <a:off x="2627784" y="3573016"/>
            <a:ext cx="1592648" cy="576064"/>
          </a:xfrm>
          <a:prstGeom prst="parallelogram">
            <a:avLst>
              <a:gd name="adj" fmla="val 61602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араллелограмм 10"/>
          <p:cNvSpPr>
            <a:spLocks noChangeAspect="1"/>
          </p:cNvSpPr>
          <p:nvPr/>
        </p:nvSpPr>
        <p:spPr>
          <a:xfrm>
            <a:off x="3915456" y="3573016"/>
            <a:ext cx="1592648" cy="576064"/>
          </a:xfrm>
          <a:prstGeom prst="parallelogram">
            <a:avLst>
              <a:gd name="adj" fmla="val 61602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араллелограмм 11"/>
          <p:cNvSpPr>
            <a:spLocks noChangeAspect="1"/>
          </p:cNvSpPr>
          <p:nvPr/>
        </p:nvSpPr>
        <p:spPr>
          <a:xfrm>
            <a:off x="5211600" y="3573016"/>
            <a:ext cx="1592648" cy="576064"/>
          </a:xfrm>
          <a:prstGeom prst="parallelogram">
            <a:avLst>
              <a:gd name="adj" fmla="val 61602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араллелограмм 12"/>
          <p:cNvSpPr>
            <a:spLocks noChangeAspect="1"/>
          </p:cNvSpPr>
          <p:nvPr/>
        </p:nvSpPr>
        <p:spPr>
          <a:xfrm>
            <a:off x="6507744" y="3573016"/>
            <a:ext cx="1592648" cy="576064"/>
          </a:xfrm>
          <a:prstGeom prst="parallelogram">
            <a:avLst>
              <a:gd name="adj" fmla="val 61602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араллелограмм 19"/>
          <p:cNvSpPr>
            <a:spLocks noChangeAspect="1"/>
          </p:cNvSpPr>
          <p:nvPr/>
        </p:nvSpPr>
        <p:spPr>
          <a:xfrm>
            <a:off x="2195736" y="4221088"/>
            <a:ext cx="1592648" cy="576064"/>
          </a:xfrm>
          <a:prstGeom prst="parallelogram">
            <a:avLst>
              <a:gd name="adj" fmla="val 61602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араллелограмм 20"/>
          <p:cNvSpPr>
            <a:spLocks noChangeAspect="1"/>
          </p:cNvSpPr>
          <p:nvPr/>
        </p:nvSpPr>
        <p:spPr>
          <a:xfrm>
            <a:off x="3483408" y="4365104"/>
            <a:ext cx="1520640" cy="576064"/>
          </a:xfrm>
          <a:prstGeom prst="parallelogram">
            <a:avLst>
              <a:gd name="adj" fmla="val 6160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араллелограмм 21"/>
          <p:cNvSpPr>
            <a:spLocks noChangeAspect="1"/>
          </p:cNvSpPr>
          <p:nvPr/>
        </p:nvSpPr>
        <p:spPr>
          <a:xfrm>
            <a:off x="4779552" y="4365104"/>
            <a:ext cx="1520640" cy="576064"/>
          </a:xfrm>
          <a:prstGeom prst="parallelogram">
            <a:avLst>
              <a:gd name="adj" fmla="val 6160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араллелограмм 22"/>
          <p:cNvSpPr>
            <a:spLocks noChangeAspect="1"/>
          </p:cNvSpPr>
          <p:nvPr/>
        </p:nvSpPr>
        <p:spPr>
          <a:xfrm>
            <a:off x="6147704" y="4221088"/>
            <a:ext cx="1592648" cy="576064"/>
          </a:xfrm>
          <a:prstGeom prst="parallelogram">
            <a:avLst>
              <a:gd name="adj" fmla="val 61602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араллелограмм 23"/>
          <p:cNvSpPr>
            <a:spLocks noChangeAspect="1"/>
          </p:cNvSpPr>
          <p:nvPr/>
        </p:nvSpPr>
        <p:spPr>
          <a:xfrm>
            <a:off x="1619672" y="5085184"/>
            <a:ext cx="1592648" cy="576064"/>
          </a:xfrm>
          <a:prstGeom prst="parallelogram">
            <a:avLst>
              <a:gd name="adj" fmla="val 6160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араллелограмм 24"/>
          <p:cNvSpPr>
            <a:spLocks noChangeAspect="1"/>
          </p:cNvSpPr>
          <p:nvPr/>
        </p:nvSpPr>
        <p:spPr>
          <a:xfrm>
            <a:off x="3123368" y="5013176"/>
            <a:ext cx="1520640" cy="576064"/>
          </a:xfrm>
          <a:prstGeom prst="parallelogram">
            <a:avLst>
              <a:gd name="adj" fmla="val 6160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араллелограмм 25"/>
          <p:cNvSpPr>
            <a:spLocks noChangeAspect="1"/>
          </p:cNvSpPr>
          <p:nvPr/>
        </p:nvSpPr>
        <p:spPr>
          <a:xfrm>
            <a:off x="4419512" y="5013176"/>
            <a:ext cx="1520640" cy="576064"/>
          </a:xfrm>
          <a:prstGeom prst="parallelogram">
            <a:avLst>
              <a:gd name="adj" fmla="val 6160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араллелограмм 26"/>
          <p:cNvSpPr>
            <a:spLocks noChangeAspect="1"/>
          </p:cNvSpPr>
          <p:nvPr/>
        </p:nvSpPr>
        <p:spPr>
          <a:xfrm>
            <a:off x="5787664" y="4869160"/>
            <a:ext cx="1592648" cy="576064"/>
          </a:xfrm>
          <a:prstGeom prst="parallelogram">
            <a:avLst>
              <a:gd name="adj" fmla="val 61602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араллелограмм 27"/>
          <p:cNvSpPr>
            <a:spLocks noChangeAspect="1"/>
          </p:cNvSpPr>
          <p:nvPr/>
        </p:nvSpPr>
        <p:spPr>
          <a:xfrm>
            <a:off x="1259632" y="5733256"/>
            <a:ext cx="1592648" cy="576064"/>
          </a:xfrm>
          <a:prstGeom prst="parallelogram">
            <a:avLst>
              <a:gd name="adj" fmla="val 6160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араллелограмм 28"/>
          <p:cNvSpPr>
            <a:spLocks noChangeAspect="1"/>
          </p:cNvSpPr>
          <p:nvPr/>
        </p:nvSpPr>
        <p:spPr>
          <a:xfrm>
            <a:off x="2547304" y="5733256"/>
            <a:ext cx="1592648" cy="576064"/>
          </a:xfrm>
          <a:prstGeom prst="parallelogram">
            <a:avLst>
              <a:gd name="adj" fmla="val 6160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4356100" y="1514475"/>
            <a:ext cx="1133475" cy="3205163"/>
          </a:xfrm>
          <a:custGeom>
            <a:avLst/>
            <a:gdLst>
              <a:gd name="connsiteX0" fmla="*/ 0 w 1257300"/>
              <a:gd name="connsiteY0" fmla="*/ 192741 h 3204883"/>
              <a:gd name="connsiteX1" fmla="*/ 1210235 w 1257300"/>
              <a:gd name="connsiteY1" fmla="*/ 502024 h 3204883"/>
              <a:gd name="connsiteX2" fmla="*/ 282388 w 1257300"/>
              <a:gd name="connsiteY2" fmla="*/ 3204883 h 3204883"/>
              <a:gd name="connsiteX0" fmla="*/ 0 w 1132811"/>
              <a:gd name="connsiteY0" fmla="*/ 186934 h 3206044"/>
              <a:gd name="connsiteX1" fmla="*/ 1103530 w 1132811"/>
              <a:gd name="connsiteY1" fmla="*/ 503185 h 3206044"/>
              <a:gd name="connsiteX2" fmla="*/ 175683 w 1132811"/>
              <a:gd name="connsiteY2" fmla="*/ 3206044 h 320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2811" h="3206044">
                <a:moveTo>
                  <a:pt x="0" y="186934"/>
                </a:moveTo>
                <a:cubicBezTo>
                  <a:pt x="581585" y="90563"/>
                  <a:pt x="1074250" y="0"/>
                  <a:pt x="1103530" y="503185"/>
                </a:cubicBezTo>
                <a:cubicBezTo>
                  <a:pt x="1132811" y="1006370"/>
                  <a:pt x="663139" y="2105626"/>
                  <a:pt x="175683" y="3206044"/>
                </a:cubicBezTo>
              </a:path>
            </a:pathLst>
          </a:custGeom>
          <a:ln>
            <a:headEnd type="oval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4427538" y="1673225"/>
            <a:ext cx="1917700" cy="2051050"/>
          </a:xfrm>
          <a:custGeom>
            <a:avLst/>
            <a:gdLst>
              <a:gd name="connsiteX0" fmla="*/ 0 w 2160495"/>
              <a:gd name="connsiteY0" fmla="*/ 360829 h 2041711"/>
              <a:gd name="connsiteX1" fmla="*/ 1855695 w 2160495"/>
              <a:gd name="connsiteY1" fmla="*/ 280147 h 2041711"/>
              <a:gd name="connsiteX2" fmla="*/ 1828800 w 2160495"/>
              <a:gd name="connsiteY2" fmla="*/ 2041711 h 2041711"/>
              <a:gd name="connsiteX0" fmla="*/ 0 w 1986431"/>
              <a:gd name="connsiteY0" fmla="*/ 314902 h 2050897"/>
              <a:gd name="connsiteX1" fmla="*/ 1706497 w 1986431"/>
              <a:gd name="connsiteY1" fmla="*/ 289333 h 2050897"/>
              <a:gd name="connsiteX2" fmla="*/ 1679602 w 1986431"/>
              <a:gd name="connsiteY2" fmla="*/ 2050897 h 205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6431" h="2050897">
                <a:moveTo>
                  <a:pt x="0" y="314902"/>
                </a:moveTo>
                <a:cubicBezTo>
                  <a:pt x="775447" y="134487"/>
                  <a:pt x="1426563" y="0"/>
                  <a:pt x="1706497" y="289333"/>
                </a:cubicBezTo>
                <a:cubicBezTo>
                  <a:pt x="1986431" y="578666"/>
                  <a:pt x="1845449" y="1310188"/>
                  <a:pt x="1679602" y="2050897"/>
                </a:cubicBezTo>
              </a:path>
            </a:pathLst>
          </a:custGeom>
          <a:ln>
            <a:headEnd type="oval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>
            <a:off x="1003300" y="2781300"/>
            <a:ext cx="1077913" cy="2503488"/>
          </a:xfrm>
          <a:custGeom>
            <a:avLst/>
            <a:gdLst>
              <a:gd name="connsiteX0" fmla="*/ 1831040 w 1831040"/>
              <a:gd name="connsiteY0" fmla="*/ 0 h 2554941"/>
              <a:gd name="connsiteX1" fmla="*/ 56029 w 1831040"/>
              <a:gd name="connsiteY1" fmla="*/ 739588 h 2554941"/>
              <a:gd name="connsiteX2" fmla="*/ 1494864 w 1831040"/>
              <a:gd name="connsiteY2" fmla="*/ 2554941 h 2554941"/>
              <a:gd name="connsiteX0" fmla="*/ 1207622 w 1485078"/>
              <a:gd name="connsiteY0" fmla="*/ 0 h 2710870"/>
              <a:gd name="connsiteX1" fmla="*/ 46242 w 1485078"/>
              <a:gd name="connsiteY1" fmla="*/ 895517 h 2710870"/>
              <a:gd name="connsiteX2" fmla="*/ 1485077 w 1485078"/>
              <a:gd name="connsiteY2" fmla="*/ 2710870 h 2710870"/>
              <a:gd name="connsiteX0" fmla="*/ 939007 w 1216462"/>
              <a:gd name="connsiteY0" fmla="*/ 0 h 2710870"/>
              <a:gd name="connsiteX1" fmla="*/ 46242 w 1216462"/>
              <a:gd name="connsiteY1" fmla="*/ 1091500 h 2710870"/>
              <a:gd name="connsiteX2" fmla="*/ 1216462 w 1216462"/>
              <a:gd name="connsiteY2" fmla="*/ 2710870 h 2710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6462" h="2710870">
                <a:moveTo>
                  <a:pt x="939007" y="0"/>
                </a:moveTo>
                <a:cubicBezTo>
                  <a:pt x="79516" y="156882"/>
                  <a:pt x="0" y="639688"/>
                  <a:pt x="46242" y="1091500"/>
                </a:cubicBezTo>
                <a:cubicBezTo>
                  <a:pt x="92485" y="1543312"/>
                  <a:pt x="469030" y="2016105"/>
                  <a:pt x="1216462" y="2710870"/>
                </a:cubicBezTo>
              </a:path>
            </a:pathLst>
          </a:custGeom>
          <a:ln>
            <a:headEnd type="oval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572000" y="5876925"/>
            <a:ext cx="156368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Пенсионеры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79388" y="5229225"/>
            <a:ext cx="1354137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Молодежь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019925" y="2349500"/>
            <a:ext cx="1944688" cy="10144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Активное трудоспособное население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88640"/>
            <a:ext cx="3078663" cy="107721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СТРАТЕГИИ 2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Основные подходы </a:t>
            </a:r>
          </a:p>
        </p:txBody>
      </p:sp>
      <p:grpSp>
        <p:nvGrpSpPr>
          <p:cNvPr id="5123" name="Группа 77"/>
          <p:cNvGrpSpPr>
            <a:grpSpLocks/>
          </p:cNvGrpSpPr>
          <p:nvPr/>
        </p:nvGrpSpPr>
        <p:grpSpPr bwMode="auto">
          <a:xfrm>
            <a:off x="3492500" y="1700213"/>
            <a:ext cx="2159000" cy="2089150"/>
            <a:chOff x="3491880" y="1700808"/>
            <a:chExt cx="2160240" cy="2088232"/>
          </a:xfrm>
        </p:grpSpPr>
        <p:sp>
          <p:nvSpPr>
            <p:cNvPr id="5" name="Овал 4"/>
            <p:cNvSpPr/>
            <p:nvPr/>
          </p:nvSpPr>
          <p:spPr>
            <a:xfrm>
              <a:off x="3491880" y="1700808"/>
              <a:ext cx="2160240" cy="2088232"/>
            </a:xfrm>
            <a:prstGeom prst="ellipse">
              <a:avLst/>
            </a:prstGeom>
            <a:solidFill>
              <a:srgbClr val="FFC000"/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923928" y="2314994"/>
              <a:ext cx="246885" cy="245674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4849745" y="2314994"/>
              <a:ext cx="246885" cy="245674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Дуга 7"/>
            <p:cNvSpPr/>
            <p:nvPr/>
          </p:nvSpPr>
          <p:spPr>
            <a:xfrm rot="9681580">
              <a:off x="4082769" y="2587830"/>
              <a:ext cx="1072178" cy="780707"/>
            </a:xfrm>
            <a:prstGeom prst="arc">
              <a:avLst>
                <a:gd name="adj1" fmla="val 13322130"/>
                <a:gd name="adj2" fmla="val 0"/>
              </a:avLst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4294255" y="2683505"/>
              <a:ext cx="370327" cy="307093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985877" y="2376786"/>
              <a:ext cx="61948" cy="602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911920" y="2376786"/>
              <a:ext cx="61949" cy="602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5124" name="Прямоугольник 12"/>
          <p:cNvSpPr>
            <a:spLocks noChangeArrowheads="1"/>
          </p:cNvSpPr>
          <p:nvPr/>
        </p:nvSpPr>
        <p:spPr bwMode="auto">
          <a:xfrm>
            <a:off x="3868738" y="1187450"/>
            <a:ext cx="1350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C00000"/>
                </a:solidFill>
              </a:rPr>
              <a:t>КОМПАНИЯ</a:t>
            </a:r>
          </a:p>
        </p:txBody>
      </p:sp>
      <p:sp>
        <p:nvSpPr>
          <p:cNvPr id="5125" name="Прямоугольник 21"/>
          <p:cNvSpPr>
            <a:spLocks noChangeArrowheads="1"/>
          </p:cNvSpPr>
          <p:nvPr/>
        </p:nvSpPr>
        <p:spPr bwMode="auto">
          <a:xfrm>
            <a:off x="468313" y="5084763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800"/>
              <a:t>Максимально полное удовлетворение потребностей клиента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800"/>
              <a:t>Формирование новых потребительских свойств у имеющегося товара</a:t>
            </a:r>
          </a:p>
        </p:txBody>
      </p:sp>
      <p:sp>
        <p:nvSpPr>
          <p:cNvPr id="5126" name="Прямоугольник 22"/>
          <p:cNvSpPr>
            <a:spLocks noChangeArrowheads="1"/>
          </p:cNvSpPr>
          <p:nvPr/>
        </p:nvSpPr>
        <p:spPr bwMode="auto">
          <a:xfrm>
            <a:off x="6443663" y="5157788"/>
            <a:ext cx="1555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Копирование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конкурентов </a:t>
            </a:r>
          </a:p>
        </p:txBody>
      </p:sp>
      <p:sp>
        <p:nvSpPr>
          <p:cNvPr id="5127" name="Прямоугольник 23"/>
          <p:cNvSpPr>
            <a:spLocks noChangeArrowheads="1"/>
          </p:cNvSpPr>
          <p:nvPr/>
        </p:nvSpPr>
        <p:spPr bwMode="auto">
          <a:xfrm>
            <a:off x="684213" y="3284538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C00000"/>
                </a:solidFill>
              </a:rPr>
              <a:t>КЛИЕНТЫ</a:t>
            </a:r>
          </a:p>
        </p:txBody>
      </p:sp>
      <p:sp>
        <p:nvSpPr>
          <p:cNvPr id="5128" name="Прямоугольник 24"/>
          <p:cNvSpPr>
            <a:spLocks noChangeArrowheads="1"/>
          </p:cNvSpPr>
          <p:nvPr/>
        </p:nvSpPr>
        <p:spPr bwMode="auto">
          <a:xfrm>
            <a:off x="7092950" y="3357563"/>
            <a:ext cx="1509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C00000"/>
                </a:solidFill>
              </a:rPr>
              <a:t>КОНКУРЕНТЫ</a:t>
            </a:r>
          </a:p>
        </p:txBody>
      </p:sp>
      <p:grpSp>
        <p:nvGrpSpPr>
          <p:cNvPr id="5129" name="Группа 32"/>
          <p:cNvGrpSpPr>
            <a:grpSpLocks noChangeAspect="1"/>
          </p:cNvGrpSpPr>
          <p:nvPr/>
        </p:nvGrpSpPr>
        <p:grpSpPr bwMode="auto">
          <a:xfrm>
            <a:off x="250825" y="3933825"/>
            <a:ext cx="576263" cy="574675"/>
            <a:chOff x="7668344" y="260648"/>
            <a:chExt cx="1152128" cy="1152128"/>
          </a:xfrm>
        </p:grpSpPr>
        <p:sp>
          <p:nvSpPr>
            <p:cNvPr id="26" name="Овал 25"/>
            <p:cNvSpPr/>
            <p:nvPr/>
          </p:nvSpPr>
          <p:spPr>
            <a:xfrm>
              <a:off x="7668344" y="260648"/>
              <a:ext cx="1152128" cy="1152128"/>
            </a:xfrm>
            <a:prstGeom prst="ellipse">
              <a:avLst/>
            </a:prstGeom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7898770" y="599509"/>
              <a:ext cx="131672" cy="135544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8392539" y="599509"/>
              <a:ext cx="131672" cy="135544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Дуга 28"/>
            <p:cNvSpPr/>
            <p:nvPr/>
          </p:nvSpPr>
          <p:spPr>
            <a:xfrm rot="9681580">
              <a:off x="7982561" y="750780"/>
              <a:ext cx="574476" cy="429662"/>
            </a:xfrm>
            <a:prstGeom prst="arc">
              <a:avLst>
                <a:gd name="adj1" fmla="val 13322130"/>
                <a:gd name="adj2" fmla="val 0"/>
              </a:avLst>
            </a:prstGeom>
            <a:ln w="127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8096277" y="802826"/>
              <a:ext cx="197508" cy="169431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7931779" y="633022"/>
              <a:ext cx="31739" cy="35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8426908" y="633022"/>
              <a:ext cx="31739" cy="35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130" name="Группа 33"/>
          <p:cNvGrpSpPr>
            <a:grpSpLocks noChangeAspect="1"/>
          </p:cNvGrpSpPr>
          <p:nvPr/>
        </p:nvGrpSpPr>
        <p:grpSpPr bwMode="auto">
          <a:xfrm>
            <a:off x="900113" y="3933825"/>
            <a:ext cx="576262" cy="574675"/>
            <a:chOff x="7668344" y="260648"/>
            <a:chExt cx="1152128" cy="1152128"/>
          </a:xfrm>
        </p:grpSpPr>
        <p:sp>
          <p:nvSpPr>
            <p:cNvPr id="35" name="Овал 34"/>
            <p:cNvSpPr/>
            <p:nvPr/>
          </p:nvSpPr>
          <p:spPr>
            <a:xfrm>
              <a:off x="7668344" y="260648"/>
              <a:ext cx="1152128" cy="1152128"/>
            </a:xfrm>
            <a:prstGeom prst="ellipse">
              <a:avLst/>
            </a:prstGeom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7898770" y="599509"/>
              <a:ext cx="131672" cy="135544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8392539" y="599509"/>
              <a:ext cx="131672" cy="135544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Дуга 37"/>
            <p:cNvSpPr/>
            <p:nvPr/>
          </p:nvSpPr>
          <p:spPr>
            <a:xfrm rot="9681580">
              <a:off x="7982560" y="750780"/>
              <a:ext cx="574479" cy="429662"/>
            </a:xfrm>
            <a:prstGeom prst="arc">
              <a:avLst>
                <a:gd name="adj1" fmla="val 13322130"/>
                <a:gd name="adj2" fmla="val 0"/>
              </a:avLst>
            </a:prstGeom>
            <a:ln w="127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8096277" y="802826"/>
              <a:ext cx="197508" cy="169431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7931777" y="633022"/>
              <a:ext cx="31739" cy="35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8426907" y="633022"/>
              <a:ext cx="31739" cy="35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131" name="Группа 41"/>
          <p:cNvGrpSpPr>
            <a:grpSpLocks noChangeAspect="1"/>
          </p:cNvGrpSpPr>
          <p:nvPr/>
        </p:nvGrpSpPr>
        <p:grpSpPr bwMode="auto">
          <a:xfrm>
            <a:off x="1547813" y="3933825"/>
            <a:ext cx="576262" cy="574675"/>
            <a:chOff x="7668344" y="260648"/>
            <a:chExt cx="1152128" cy="1152128"/>
          </a:xfrm>
        </p:grpSpPr>
        <p:sp>
          <p:nvSpPr>
            <p:cNvPr id="43" name="Овал 42"/>
            <p:cNvSpPr/>
            <p:nvPr/>
          </p:nvSpPr>
          <p:spPr>
            <a:xfrm>
              <a:off x="7668344" y="260648"/>
              <a:ext cx="1152128" cy="1152128"/>
            </a:xfrm>
            <a:prstGeom prst="ellipse">
              <a:avLst/>
            </a:prstGeom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7898770" y="599509"/>
              <a:ext cx="131672" cy="135544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8392539" y="599509"/>
              <a:ext cx="131672" cy="135544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Дуга 45"/>
            <p:cNvSpPr/>
            <p:nvPr/>
          </p:nvSpPr>
          <p:spPr>
            <a:xfrm rot="9681580">
              <a:off x="7982560" y="750780"/>
              <a:ext cx="574479" cy="429662"/>
            </a:xfrm>
            <a:prstGeom prst="arc">
              <a:avLst>
                <a:gd name="adj1" fmla="val 13322130"/>
                <a:gd name="adj2" fmla="val 0"/>
              </a:avLst>
            </a:prstGeom>
            <a:ln w="127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8096277" y="802826"/>
              <a:ext cx="197508" cy="169431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7931777" y="633022"/>
              <a:ext cx="31739" cy="35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8426907" y="633022"/>
              <a:ext cx="31739" cy="35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5" name="Группа 57"/>
          <p:cNvGrpSpPr/>
          <p:nvPr/>
        </p:nvGrpSpPr>
        <p:grpSpPr>
          <a:xfrm>
            <a:off x="6876256" y="3933056"/>
            <a:ext cx="576064" cy="576064"/>
            <a:chOff x="7380312" y="3789040"/>
            <a:chExt cx="576064" cy="576064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51" name="Овал 50"/>
            <p:cNvSpPr/>
            <p:nvPr/>
          </p:nvSpPr>
          <p:spPr>
            <a:xfrm>
              <a:off x="7380312" y="3789040"/>
              <a:ext cx="576064" cy="576064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495525" y="3958471"/>
              <a:ext cx="65836" cy="67772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742410" y="3958471"/>
              <a:ext cx="65836" cy="67772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Дуга 53"/>
            <p:cNvSpPr/>
            <p:nvPr/>
          </p:nvSpPr>
          <p:spPr>
            <a:xfrm rot="9681580">
              <a:off x="7537882" y="4033782"/>
              <a:ext cx="286104" cy="215153"/>
            </a:xfrm>
            <a:prstGeom prst="arc">
              <a:avLst>
                <a:gd name="adj1" fmla="val 13322130"/>
                <a:gd name="adj2" fmla="val 0"/>
              </a:avLst>
            </a:prstGeom>
            <a:ln w="12700"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7594279" y="4060129"/>
              <a:ext cx="98754" cy="8471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5"/>
            <p:cNvSpPr>
              <a:spLocks noChangeAspect="1"/>
            </p:cNvSpPr>
            <p:nvPr/>
          </p:nvSpPr>
          <p:spPr>
            <a:xfrm>
              <a:off x="7511984" y="3975414"/>
              <a:ext cx="8472" cy="84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758869" y="3975414"/>
              <a:ext cx="16459" cy="169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6" name="Группа 58"/>
          <p:cNvGrpSpPr/>
          <p:nvPr/>
        </p:nvGrpSpPr>
        <p:grpSpPr>
          <a:xfrm>
            <a:off x="7524328" y="3933056"/>
            <a:ext cx="576064" cy="576064"/>
            <a:chOff x="7380312" y="3789040"/>
            <a:chExt cx="576064" cy="576064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60" name="Овал 59"/>
            <p:cNvSpPr/>
            <p:nvPr/>
          </p:nvSpPr>
          <p:spPr>
            <a:xfrm>
              <a:off x="7380312" y="3789040"/>
              <a:ext cx="576064" cy="576064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7495525" y="3958471"/>
              <a:ext cx="65836" cy="67772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7742410" y="3958471"/>
              <a:ext cx="65836" cy="67772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3" name="Дуга 62"/>
            <p:cNvSpPr/>
            <p:nvPr/>
          </p:nvSpPr>
          <p:spPr>
            <a:xfrm rot="9681580">
              <a:off x="7537882" y="4033782"/>
              <a:ext cx="286104" cy="215153"/>
            </a:xfrm>
            <a:prstGeom prst="arc">
              <a:avLst>
                <a:gd name="adj1" fmla="val 13322130"/>
                <a:gd name="adj2" fmla="val 0"/>
              </a:avLst>
            </a:prstGeom>
            <a:ln w="12700"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594279" y="4060129"/>
              <a:ext cx="98754" cy="8471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5" name="Овал 64"/>
            <p:cNvSpPr>
              <a:spLocks noChangeAspect="1"/>
            </p:cNvSpPr>
            <p:nvPr/>
          </p:nvSpPr>
          <p:spPr>
            <a:xfrm>
              <a:off x="7511984" y="3975414"/>
              <a:ext cx="8472" cy="84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7758869" y="3975414"/>
              <a:ext cx="16459" cy="169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7" name="Группа 66"/>
          <p:cNvGrpSpPr/>
          <p:nvPr/>
        </p:nvGrpSpPr>
        <p:grpSpPr>
          <a:xfrm>
            <a:off x="8172400" y="3933056"/>
            <a:ext cx="576064" cy="576064"/>
            <a:chOff x="7380312" y="3789040"/>
            <a:chExt cx="576064" cy="576064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68" name="Овал 67"/>
            <p:cNvSpPr/>
            <p:nvPr/>
          </p:nvSpPr>
          <p:spPr>
            <a:xfrm>
              <a:off x="7380312" y="3789040"/>
              <a:ext cx="576064" cy="576064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495525" y="3958471"/>
              <a:ext cx="65836" cy="67772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742410" y="3958471"/>
              <a:ext cx="65836" cy="67772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1" name="Дуга 70"/>
            <p:cNvSpPr/>
            <p:nvPr/>
          </p:nvSpPr>
          <p:spPr>
            <a:xfrm rot="9681580">
              <a:off x="7537882" y="4033782"/>
              <a:ext cx="286104" cy="215153"/>
            </a:xfrm>
            <a:prstGeom prst="arc">
              <a:avLst>
                <a:gd name="adj1" fmla="val 13322130"/>
                <a:gd name="adj2" fmla="val 0"/>
              </a:avLst>
            </a:prstGeom>
            <a:ln w="12700"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7594279" y="4060129"/>
              <a:ext cx="98754" cy="8471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3" name="Овал 72"/>
            <p:cNvSpPr>
              <a:spLocks noChangeAspect="1"/>
            </p:cNvSpPr>
            <p:nvPr/>
          </p:nvSpPr>
          <p:spPr>
            <a:xfrm>
              <a:off x="7511984" y="3975414"/>
              <a:ext cx="8472" cy="84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7758869" y="3975414"/>
              <a:ext cx="16459" cy="169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76" name="Полилиния 75"/>
          <p:cNvSpPr/>
          <p:nvPr/>
        </p:nvSpPr>
        <p:spPr>
          <a:xfrm>
            <a:off x="1427163" y="2293938"/>
            <a:ext cx="1701800" cy="898525"/>
          </a:xfrm>
          <a:custGeom>
            <a:avLst/>
            <a:gdLst>
              <a:gd name="connsiteX0" fmla="*/ 1700464 w 1700464"/>
              <a:gd name="connsiteY0" fmla="*/ 224590 h 898358"/>
              <a:gd name="connsiteX1" fmla="*/ 866274 w 1700464"/>
              <a:gd name="connsiteY1" fmla="*/ 112295 h 898358"/>
              <a:gd name="connsiteX2" fmla="*/ 0 w 1700464"/>
              <a:gd name="connsiteY2" fmla="*/ 898358 h 89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0464" h="898358">
                <a:moveTo>
                  <a:pt x="1700464" y="224590"/>
                </a:moveTo>
                <a:cubicBezTo>
                  <a:pt x="1425074" y="112295"/>
                  <a:pt x="1149685" y="0"/>
                  <a:pt x="866274" y="112295"/>
                </a:cubicBezTo>
                <a:cubicBezTo>
                  <a:pt x="582863" y="224590"/>
                  <a:pt x="291431" y="561474"/>
                  <a:pt x="0" y="898358"/>
                </a:cubicBezTo>
              </a:path>
            </a:pathLst>
          </a:custGeom>
          <a:ln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Полилиния 76"/>
          <p:cNvSpPr/>
          <p:nvPr/>
        </p:nvSpPr>
        <p:spPr>
          <a:xfrm flipH="1">
            <a:off x="5867400" y="2349500"/>
            <a:ext cx="1584325" cy="898525"/>
          </a:xfrm>
          <a:custGeom>
            <a:avLst/>
            <a:gdLst>
              <a:gd name="connsiteX0" fmla="*/ 1700464 w 1700464"/>
              <a:gd name="connsiteY0" fmla="*/ 224590 h 898358"/>
              <a:gd name="connsiteX1" fmla="*/ 866274 w 1700464"/>
              <a:gd name="connsiteY1" fmla="*/ 112295 h 898358"/>
              <a:gd name="connsiteX2" fmla="*/ 0 w 1700464"/>
              <a:gd name="connsiteY2" fmla="*/ 898358 h 89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0464" h="898358">
                <a:moveTo>
                  <a:pt x="1700464" y="224590"/>
                </a:moveTo>
                <a:cubicBezTo>
                  <a:pt x="1425074" y="112295"/>
                  <a:pt x="1149685" y="0"/>
                  <a:pt x="866274" y="112295"/>
                </a:cubicBezTo>
                <a:cubicBezTo>
                  <a:pt x="582863" y="224590"/>
                  <a:pt x="291431" y="561474"/>
                  <a:pt x="0" y="898358"/>
                </a:cubicBezTo>
              </a:path>
            </a:pathLst>
          </a:custGeom>
          <a:ln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51937"/>
            <a:ext cx="6716647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+mj-lt"/>
                <a:cs typeface="Times New Roman" pitchFamily="18" charset="0"/>
              </a:rPr>
              <a:t>КОНКУРЕНТОСПОСОБНОСТЬ ГАЗЕТЫ </a:t>
            </a:r>
          </a:p>
        </p:txBody>
      </p:sp>
      <p:pic>
        <p:nvPicPr>
          <p:cNvPr id="6147" name="Рисунок 5" descr="images (7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50" y="0"/>
            <a:ext cx="25606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Рисунок 7" descr="images (5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384333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859338" y="1355725"/>
            <a:ext cx="3529012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ЧИТАТЕЛИ </a:t>
            </a:r>
            <a:r>
              <a:rPr lang="ru-RU" sz="3200" dirty="0">
                <a:latin typeface="+mn-lt"/>
                <a:cs typeface="+mn-cs"/>
              </a:rPr>
              <a:t>\\ подписчики \\ покупатели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67275" y="4787900"/>
            <a:ext cx="3305175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РЕКЛАМОДАТЕЛИ</a:t>
            </a:r>
          </a:p>
        </p:txBody>
      </p:sp>
      <p:sp>
        <p:nvSpPr>
          <p:cNvPr id="12" name="Стрелка вниз 11"/>
          <p:cNvSpPr/>
          <p:nvPr/>
        </p:nvSpPr>
        <p:spPr>
          <a:xfrm rot="14580623">
            <a:off x="3548684" y="1397373"/>
            <a:ext cx="504056" cy="140615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8120442">
            <a:off x="3533046" y="4146799"/>
            <a:ext cx="504056" cy="122562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5166414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ФАКТОРЫ ВНЕШНЕЙ СРЕДЫ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1125538"/>
            <a:ext cx="2020888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АУДИТОРИЯ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288" y="1782763"/>
            <a:ext cx="8064500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Уменьшение читательской аудитории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Интернет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«Устаревший» (немодный) формат получения информации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850" y="3703638"/>
            <a:ext cx="2917825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РЕКЛАМОДАТЕЛИ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850" y="4298950"/>
            <a:ext cx="8732838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Экономический кризис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Снижение интереса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к печатным изданиям как рекламному каналу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Отсутствие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в газете новых проектов, технологий и возможностей для продвижения товаров \ услуг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88640"/>
            <a:ext cx="5821209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/>
                </a:solidFill>
                <a:latin typeface="+mn-lt"/>
                <a:cs typeface="+mn-cs"/>
              </a:rPr>
              <a:t>ГАЗЕТА КАК ТОВАР \\ </a:t>
            </a:r>
            <a:r>
              <a:rPr lang="ru-RU" sz="3200" dirty="0">
                <a:solidFill>
                  <a:srgbClr val="C00000"/>
                </a:solidFill>
                <a:latin typeface="+mn-lt"/>
                <a:cs typeface="+mn-cs"/>
              </a:rPr>
              <a:t>ЧИТАТЕЛИ</a:t>
            </a:r>
          </a:p>
        </p:txBody>
      </p:sp>
      <p:sp>
        <p:nvSpPr>
          <p:cNvPr id="8195" name="Прямоугольник 4"/>
          <p:cNvSpPr>
            <a:spLocks noChangeArrowheads="1"/>
          </p:cNvSpPr>
          <p:nvPr/>
        </p:nvSpPr>
        <p:spPr bwMode="auto">
          <a:xfrm>
            <a:off x="539750" y="2060575"/>
            <a:ext cx="3227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>
                <a:solidFill>
                  <a:srgbClr val="C00000"/>
                </a:solidFill>
              </a:rPr>
              <a:t>СОДЕРЖАНИЕ</a:t>
            </a:r>
          </a:p>
        </p:txBody>
      </p:sp>
      <p:sp>
        <p:nvSpPr>
          <p:cNvPr id="8196" name="Прямоугольник 5"/>
          <p:cNvSpPr>
            <a:spLocks noChangeArrowheads="1"/>
          </p:cNvSpPr>
          <p:nvPr/>
        </p:nvSpPr>
        <p:spPr bwMode="auto">
          <a:xfrm>
            <a:off x="4787900" y="2060575"/>
            <a:ext cx="2532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>
                <a:solidFill>
                  <a:srgbClr val="C00000"/>
                </a:solidFill>
              </a:rPr>
              <a:t>УПАКОВКА</a:t>
            </a:r>
          </a:p>
        </p:txBody>
      </p:sp>
      <p:sp>
        <p:nvSpPr>
          <p:cNvPr id="8197" name="Прямоугольник 6"/>
          <p:cNvSpPr>
            <a:spLocks noChangeArrowheads="1"/>
          </p:cNvSpPr>
          <p:nvPr/>
        </p:nvSpPr>
        <p:spPr bwMode="auto">
          <a:xfrm>
            <a:off x="3203575" y="5300663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800"/>
              <a:t>Максимально полное удовлетворение потребностей клиента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800"/>
              <a:t>Формирование новых потребительских свойств у имеющегося товара</a:t>
            </a:r>
          </a:p>
        </p:txBody>
      </p:sp>
      <p:grpSp>
        <p:nvGrpSpPr>
          <p:cNvPr id="8198" name="Группа 7"/>
          <p:cNvGrpSpPr>
            <a:grpSpLocks noChangeAspect="1"/>
          </p:cNvGrpSpPr>
          <p:nvPr/>
        </p:nvGrpSpPr>
        <p:grpSpPr bwMode="auto">
          <a:xfrm>
            <a:off x="2987675" y="4149725"/>
            <a:ext cx="576263" cy="574675"/>
            <a:chOff x="7668344" y="260648"/>
            <a:chExt cx="1152128" cy="1152128"/>
          </a:xfrm>
        </p:grpSpPr>
        <p:sp>
          <p:nvSpPr>
            <p:cNvPr id="9" name="Овал 8"/>
            <p:cNvSpPr/>
            <p:nvPr/>
          </p:nvSpPr>
          <p:spPr>
            <a:xfrm>
              <a:off x="7668344" y="260648"/>
              <a:ext cx="1152128" cy="1152128"/>
            </a:xfrm>
            <a:prstGeom prst="ellipse">
              <a:avLst/>
            </a:prstGeom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7898770" y="599509"/>
              <a:ext cx="131672" cy="135544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392539" y="599509"/>
              <a:ext cx="131672" cy="135544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Дуга 11"/>
            <p:cNvSpPr/>
            <p:nvPr/>
          </p:nvSpPr>
          <p:spPr>
            <a:xfrm rot="9681580">
              <a:off x="7982561" y="750780"/>
              <a:ext cx="574476" cy="429662"/>
            </a:xfrm>
            <a:prstGeom prst="arc">
              <a:avLst>
                <a:gd name="adj1" fmla="val 13322130"/>
                <a:gd name="adj2" fmla="val 0"/>
              </a:avLst>
            </a:prstGeom>
            <a:ln w="127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8096277" y="802826"/>
              <a:ext cx="197508" cy="169431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7931779" y="633022"/>
              <a:ext cx="31739" cy="35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8426908" y="633022"/>
              <a:ext cx="31739" cy="35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199" name="Группа 15"/>
          <p:cNvGrpSpPr>
            <a:grpSpLocks noChangeAspect="1"/>
          </p:cNvGrpSpPr>
          <p:nvPr/>
        </p:nvGrpSpPr>
        <p:grpSpPr bwMode="auto">
          <a:xfrm>
            <a:off x="3635375" y="4149725"/>
            <a:ext cx="576263" cy="574675"/>
            <a:chOff x="7668344" y="260648"/>
            <a:chExt cx="1152128" cy="1152128"/>
          </a:xfrm>
        </p:grpSpPr>
        <p:sp>
          <p:nvSpPr>
            <p:cNvPr id="17" name="Овал 16"/>
            <p:cNvSpPr/>
            <p:nvPr/>
          </p:nvSpPr>
          <p:spPr>
            <a:xfrm>
              <a:off x="7668344" y="260648"/>
              <a:ext cx="1152128" cy="1152128"/>
            </a:xfrm>
            <a:prstGeom prst="ellipse">
              <a:avLst/>
            </a:prstGeom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7898770" y="599509"/>
              <a:ext cx="131672" cy="135544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8392539" y="599509"/>
              <a:ext cx="131672" cy="135544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Дуга 19"/>
            <p:cNvSpPr/>
            <p:nvPr/>
          </p:nvSpPr>
          <p:spPr>
            <a:xfrm rot="9681580">
              <a:off x="7982561" y="750780"/>
              <a:ext cx="574476" cy="429662"/>
            </a:xfrm>
            <a:prstGeom prst="arc">
              <a:avLst>
                <a:gd name="adj1" fmla="val 13322130"/>
                <a:gd name="adj2" fmla="val 0"/>
              </a:avLst>
            </a:prstGeom>
            <a:ln w="127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8096277" y="802826"/>
              <a:ext cx="197508" cy="169431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7931779" y="633022"/>
              <a:ext cx="31739" cy="35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8426908" y="633022"/>
              <a:ext cx="31739" cy="35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200" name="Группа 23"/>
          <p:cNvGrpSpPr>
            <a:grpSpLocks noChangeAspect="1"/>
          </p:cNvGrpSpPr>
          <p:nvPr/>
        </p:nvGrpSpPr>
        <p:grpSpPr bwMode="auto">
          <a:xfrm>
            <a:off x="4284663" y="4149725"/>
            <a:ext cx="574675" cy="574675"/>
            <a:chOff x="7668344" y="260648"/>
            <a:chExt cx="1152128" cy="1152128"/>
          </a:xfrm>
        </p:grpSpPr>
        <p:sp>
          <p:nvSpPr>
            <p:cNvPr id="25" name="Овал 24"/>
            <p:cNvSpPr/>
            <p:nvPr/>
          </p:nvSpPr>
          <p:spPr>
            <a:xfrm>
              <a:off x="7668344" y="260648"/>
              <a:ext cx="1152128" cy="1152128"/>
            </a:xfrm>
            <a:prstGeom prst="ellipse">
              <a:avLst/>
            </a:prstGeom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7898770" y="599509"/>
              <a:ext cx="131672" cy="135544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8392539" y="599509"/>
              <a:ext cx="131672" cy="135544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Дуга 27"/>
            <p:cNvSpPr/>
            <p:nvPr/>
          </p:nvSpPr>
          <p:spPr>
            <a:xfrm rot="9681580">
              <a:off x="7983428" y="750780"/>
              <a:ext cx="572881" cy="429662"/>
            </a:xfrm>
            <a:prstGeom prst="arc">
              <a:avLst>
                <a:gd name="adj1" fmla="val 13322130"/>
                <a:gd name="adj2" fmla="val 0"/>
              </a:avLst>
            </a:prstGeom>
            <a:ln w="127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8096277" y="802826"/>
              <a:ext cx="197508" cy="169431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7932505" y="633022"/>
              <a:ext cx="31827" cy="35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8425820" y="633022"/>
              <a:ext cx="31827" cy="35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3" name="Полилиния 32"/>
          <p:cNvSpPr/>
          <p:nvPr/>
        </p:nvSpPr>
        <p:spPr>
          <a:xfrm>
            <a:off x="1403350" y="908050"/>
            <a:ext cx="1503363" cy="1120775"/>
          </a:xfrm>
          <a:custGeom>
            <a:avLst/>
            <a:gdLst>
              <a:gd name="connsiteX0" fmla="*/ 1502980 w 1502980"/>
              <a:gd name="connsiteY0" fmla="*/ 0 h 1119352"/>
              <a:gd name="connsiteX1" fmla="*/ 225973 w 1502980"/>
              <a:gd name="connsiteY1" fmla="*/ 346841 h 1119352"/>
              <a:gd name="connsiteX2" fmla="*/ 147145 w 1502980"/>
              <a:gd name="connsiteY2" fmla="*/ 1119352 h 111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2980" h="1119352">
                <a:moveTo>
                  <a:pt x="1502980" y="0"/>
                </a:moveTo>
                <a:cubicBezTo>
                  <a:pt x="977463" y="80141"/>
                  <a:pt x="451946" y="160282"/>
                  <a:pt x="225973" y="346841"/>
                </a:cubicBezTo>
                <a:cubicBezTo>
                  <a:pt x="0" y="533400"/>
                  <a:pt x="73572" y="826376"/>
                  <a:pt x="147145" y="1119352"/>
                </a:cubicBezTo>
              </a:path>
            </a:pathLst>
          </a:custGeom>
          <a:ln>
            <a:headEnd type="oval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>
            <a:off x="3203575" y="736600"/>
            <a:ext cx="2417763" cy="1401763"/>
          </a:xfrm>
          <a:custGeom>
            <a:avLst/>
            <a:gdLst>
              <a:gd name="connsiteX0" fmla="*/ 0 w 2301765"/>
              <a:gd name="connsiteY0" fmla="*/ 0 h 1229710"/>
              <a:gd name="connsiteX1" fmla="*/ 1828800 w 2301765"/>
              <a:gd name="connsiteY1" fmla="*/ 110359 h 1229710"/>
              <a:gd name="connsiteX2" fmla="*/ 2301765 w 2301765"/>
              <a:gd name="connsiteY2" fmla="*/ 1229710 h 1229710"/>
              <a:gd name="connsiteX0" fmla="*/ 43849 w 2345614"/>
              <a:gd name="connsiteY0" fmla="*/ 0 h 1229710"/>
              <a:gd name="connsiteX1" fmla="*/ 0 w 2345614"/>
              <a:gd name="connsiteY1" fmla="*/ 57382 h 1229710"/>
              <a:gd name="connsiteX2" fmla="*/ 1872649 w 2345614"/>
              <a:gd name="connsiteY2" fmla="*/ 110359 h 1229710"/>
              <a:gd name="connsiteX3" fmla="*/ 2345614 w 2345614"/>
              <a:gd name="connsiteY3" fmla="*/ 1229710 h 1229710"/>
              <a:gd name="connsiteX0" fmla="*/ 0 w 2345614"/>
              <a:gd name="connsiteY0" fmla="*/ 0 h 1172328"/>
              <a:gd name="connsiteX1" fmla="*/ 1872649 w 2345614"/>
              <a:gd name="connsiteY1" fmla="*/ 52977 h 1172328"/>
              <a:gd name="connsiteX2" fmla="*/ 2345614 w 2345614"/>
              <a:gd name="connsiteY2" fmla="*/ 1172328 h 1172328"/>
              <a:gd name="connsiteX0" fmla="*/ 0 w 2417622"/>
              <a:gd name="connsiteY0" fmla="*/ 0 h 1229710"/>
              <a:gd name="connsiteX1" fmla="*/ 1944657 w 2417622"/>
              <a:gd name="connsiteY1" fmla="*/ 110359 h 1229710"/>
              <a:gd name="connsiteX2" fmla="*/ 2417622 w 2417622"/>
              <a:gd name="connsiteY2" fmla="*/ 1229710 h 1229710"/>
              <a:gd name="connsiteX0" fmla="*/ 0 w 2417622"/>
              <a:gd name="connsiteY0" fmla="*/ 0 h 1229710"/>
              <a:gd name="connsiteX1" fmla="*/ 1944657 w 2417622"/>
              <a:gd name="connsiteY1" fmla="*/ 110359 h 1229710"/>
              <a:gd name="connsiteX2" fmla="*/ 2417622 w 2417622"/>
              <a:gd name="connsiteY2" fmla="*/ 1229710 h 1229710"/>
              <a:gd name="connsiteX0" fmla="*/ 0 w 2417622"/>
              <a:gd name="connsiteY0" fmla="*/ 0 h 1229710"/>
              <a:gd name="connsiteX1" fmla="*/ 2417622 w 2417622"/>
              <a:gd name="connsiteY1" fmla="*/ 1229710 h 1229710"/>
              <a:gd name="connsiteX0" fmla="*/ 0 w 2417622"/>
              <a:gd name="connsiteY0" fmla="*/ 171648 h 1401358"/>
              <a:gd name="connsiteX1" fmla="*/ 2417622 w 2417622"/>
              <a:gd name="connsiteY1" fmla="*/ 1401358 h 1401358"/>
              <a:gd name="connsiteX0" fmla="*/ 0 w 2417622"/>
              <a:gd name="connsiteY0" fmla="*/ 171648 h 1401358"/>
              <a:gd name="connsiteX1" fmla="*/ 2417622 w 2417622"/>
              <a:gd name="connsiteY1" fmla="*/ 1401358 h 1401358"/>
              <a:gd name="connsiteX0" fmla="*/ 0 w 2417622"/>
              <a:gd name="connsiteY0" fmla="*/ 171648 h 1401358"/>
              <a:gd name="connsiteX1" fmla="*/ 2417622 w 2417622"/>
              <a:gd name="connsiteY1" fmla="*/ 1401358 h 140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17622" h="1401358">
                <a:moveTo>
                  <a:pt x="0" y="171648"/>
                </a:moveTo>
                <a:cubicBezTo>
                  <a:pt x="777880" y="171808"/>
                  <a:pt x="1877862" y="0"/>
                  <a:pt x="2417622" y="1401358"/>
                </a:cubicBezTo>
              </a:path>
            </a:pathLst>
          </a:custGeom>
          <a:ln>
            <a:headEnd type="oval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Равнобедренный треугольник 34"/>
          <p:cNvSpPr/>
          <p:nvPr/>
        </p:nvSpPr>
        <p:spPr>
          <a:xfrm rot="10800000">
            <a:off x="2051720" y="2996952"/>
            <a:ext cx="3816424" cy="720080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Овал 81"/>
          <p:cNvSpPr/>
          <p:nvPr/>
        </p:nvSpPr>
        <p:spPr>
          <a:xfrm>
            <a:off x="5946725" y="2492896"/>
            <a:ext cx="2304256" cy="2592288"/>
          </a:xfrm>
          <a:prstGeom prst="ellipse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21" name="Rectangle 2"/>
          <p:cNvSpPr>
            <a:spLocks noChangeArrowheads="1"/>
          </p:cNvSpPr>
          <p:nvPr/>
        </p:nvSpPr>
        <p:spPr bwMode="auto">
          <a:xfrm>
            <a:off x="617538" y="5876925"/>
            <a:ext cx="28813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0000"/>
                </a:solidFill>
              </a:rPr>
              <a:t> Формировать взгляды, побуждать к действиям</a:t>
            </a:r>
            <a:endParaRPr lang="ru-RU" altLang="ru-RU" sz="1400" b="1"/>
          </a:p>
        </p:txBody>
      </p:sp>
      <p:sp>
        <p:nvSpPr>
          <p:cNvPr id="9222" name="Rectangle 3"/>
          <p:cNvSpPr>
            <a:spLocks noChangeArrowheads="1"/>
          </p:cNvSpPr>
          <p:nvPr/>
        </p:nvSpPr>
        <p:spPr bwMode="auto">
          <a:xfrm>
            <a:off x="236538" y="5373688"/>
            <a:ext cx="31702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0000"/>
                </a:solidFill>
              </a:rPr>
              <a:t> Контролировать действия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0000"/>
                </a:solidFill>
              </a:rPr>
              <a:t> хозяйственных и политических структур</a:t>
            </a:r>
            <a:endParaRPr lang="ru-RU" altLang="ru-RU" sz="1400" b="1"/>
          </a:p>
        </p:txBody>
      </p:sp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617538" y="4859338"/>
            <a:ext cx="28082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0000"/>
                </a:solidFill>
              </a:rPr>
              <a:t> Организовывать людей для достижения общих целей</a:t>
            </a:r>
            <a:endParaRPr lang="ru-RU" altLang="ru-RU" sz="1400" b="1"/>
          </a:p>
        </p:txBody>
      </p:sp>
      <p:sp>
        <p:nvSpPr>
          <p:cNvPr id="9224" name="Rectangle 5"/>
          <p:cNvSpPr>
            <a:spLocks noChangeArrowheads="1"/>
          </p:cNvSpPr>
          <p:nvPr/>
        </p:nvSpPr>
        <p:spPr bwMode="auto">
          <a:xfrm>
            <a:off x="523875" y="4351338"/>
            <a:ext cx="29019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0000"/>
                </a:solidFill>
              </a:rPr>
              <a:t> Отражать разнообразие мнений, настроений</a:t>
            </a:r>
            <a:endParaRPr lang="ru-RU" altLang="ru-RU" sz="1400" b="1"/>
          </a:p>
        </p:txBody>
      </p:sp>
      <p:sp>
        <p:nvSpPr>
          <p:cNvPr id="9225" name="Rectangle 6"/>
          <p:cNvSpPr>
            <a:spLocks noChangeArrowheads="1"/>
          </p:cNvSpPr>
          <p:nvPr/>
        </p:nvSpPr>
        <p:spPr bwMode="auto">
          <a:xfrm>
            <a:off x="561975" y="3860800"/>
            <a:ext cx="29114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0000"/>
                </a:solidFill>
              </a:rPr>
              <a:t> Давать практическую информацию,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0000"/>
                </a:solidFill>
              </a:rPr>
              <a:t>справки, советы и т.д.</a:t>
            </a:r>
            <a:endParaRPr lang="ru-RU" altLang="ru-RU" sz="1400" b="1"/>
          </a:p>
        </p:txBody>
      </p:sp>
      <p:sp>
        <p:nvSpPr>
          <p:cNvPr id="9226" name="Rectangle 7"/>
          <p:cNvSpPr>
            <a:spLocks noChangeArrowheads="1"/>
          </p:cNvSpPr>
          <p:nvPr/>
        </p:nvSpPr>
        <p:spPr bwMode="auto">
          <a:xfrm>
            <a:off x="546100" y="3360738"/>
            <a:ext cx="29384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0000"/>
                </a:solidFill>
              </a:rPr>
              <a:t> Анализировать события, искать пути решения проблем</a:t>
            </a:r>
            <a:endParaRPr lang="ru-RU" altLang="ru-RU" sz="1400" b="1"/>
          </a:p>
        </p:txBody>
      </p:sp>
      <p:sp>
        <p:nvSpPr>
          <p:cNvPr id="9227" name="Rectangle 8"/>
          <p:cNvSpPr>
            <a:spLocks noChangeArrowheads="1"/>
          </p:cNvSpPr>
          <p:nvPr/>
        </p:nvSpPr>
        <p:spPr bwMode="auto">
          <a:xfrm>
            <a:off x="617538" y="2852738"/>
            <a:ext cx="28670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0000"/>
                </a:solidFill>
              </a:rPr>
              <a:t> Оказывать людям помощь в конкретных ситуациях</a:t>
            </a:r>
            <a:endParaRPr lang="ru-RU" altLang="ru-RU" sz="1400" b="1"/>
          </a:p>
        </p:txBody>
      </p:sp>
      <p:sp>
        <p:nvSpPr>
          <p:cNvPr id="9228" name="Rectangle 9"/>
          <p:cNvSpPr>
            <a:spLocks noChangeArrowheads="1"/>
          </p:cNvSpPr>
          <p:nvPr/>
        </p:nvSpPr>
        <p:spPr bwMode="auto">
          <a:xfrm>
            <a:off x="401638" y="2349500"/>
            <a:ext cx="30797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0000"/>
                </a:solidFill>
              </a:rPr>
              <a:t> Критиковать действия властей, полемизировать с др. изданиями</a:t>
            </a:r>
            <a:endParaRPr lang="ru-RU" altLang="ru-RU" sz="1400" b="1"/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222250" y="1836738"/>
            <a:ext cx="32702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0000"/>
                </a:solidFill>
              </a:rPr>
              <a:t>Содействовать взаимопониманию, разрешать споры</a:t>
            </a:r>
            <a:endParaRPr lang="ru-RU" altLang="ru-RU" sz="1400" b="1"/>
          </a:p>
        </p:txBody>
      </p:sp>
      <p:sp>
        <p:nvSpPr>
          <p:cNvPr id="9230" name="Rectangle 11"/>
          <p:cNvSpPr>
            <a:spLocks noChangeArrowheads="1"/>
          </p:cNvSpPr>
          <p:nvPr/>
        </p:nvSpPr>
        <p:spPr bwMode="auto">
          <a:xfrm>
            <a:off x="222250" y="1303338"/>
            <a:ext cx="32035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0000"/>
                </a:solidFill>
              </a:rPr>
              <a:t> Давать возможность весело и приятно провести время</a:t>
            </a:r>
            <a:endParaRPr lang="ru-RU" altLang="ru-RU" sz="1400" b="1"/>
          </a:p>
        </p:txBody>
      </p:sp>
      <p:sp>
        <p:nvSpPr>
          <p:cNvPr id="213025" name="Rectangle 33"/>
          <p:cNvSpPr>
            <a:spLocks noChangeArrowheads="1"/>
          </p:cNvSpPr>
          <p:nvPr/>
        </p:nvSpPr>
        <p:spPr bwMode="auto">
          <a:xfrm>
            <a:off x="3616672" y="6059488"/>
            <a:ext cx="1589088" cy="1460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3026" name="Rectangle 34"/>
          <p:cNvSpPr>
            <a:spLocks noChangeArrowheads="1"/>
          </p:cNvSpPr>
          <p:nvPr/>
        </p:nvSpPr>
        <p:spPr bwMode="auto">
          <a:xfrm>
            <a:off x="3616672" y="5556250"/>
            <a:ext cx="982663" cy="1444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3027" name="Rectangle 35"/>
          <p:cNvSpPr>
            <a:spLocks noChangeArrowheads="1"/>
          </p:cNvSpPr>
          <p:nvPr/>
        </p:nvSpPr>
        <p:spPr bwMode="auto">
          <a:xfrm>
            <a:off x="3616672" y="5060950"/>
            <a:ext cx="1352550" cy="1460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3028" name="Rectangle 36"/>
          <p:cNvSpPr>
            <a:spLocks noChangeArrowheads="1"/>
          </p:cNvSpPr>
          <p:nvPr/>
        </p:nvSpPr>
        <p:spPr bwMode="auto">
          <a:xfrm>
            <a:off x="3616672" y="4557713"/>
            <a:ext cx="1958975" cy="1444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3029" name="Rectangle 37"/>
          <p:cNvSpPr>
            <a:spLocks noChangeArrowheads="1"/>
          </p:cNvSpPr>
          <p:nvPr/>
        </p:nvSpPr>
        <p:spPr bwMode="auto">
          <a:xfrm>
            <a:off x="3616672" y="4054475"/>
            <a:ext cx="2574925" cy="1460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3030" name="Rectangle 38"/>
          <p:cNvSpPr>
            <a:spLocks noChangeArrowheads="1"/>
          </p:cNvSpPr>
          <p:nvPr/>
        </p:nvSpPr>
        <p:spPr bwMode="auto">
          <a:xfrm>
            <a:off x="3616672" y="3551238"/>
            <a:ext cx="2695575" cy="1444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3031" name="Rectangle 39"/>
          <p:cNvSpPr>
            <a:spLocks noChangeArrowheads="1"/>
          </p:cNvSpPr>
          <p:nvPr/>
        </p:nvSpPr>
        <p:spPr bwMode="auto">
          <a:xfrm>
            <a:off x="3616672" y="3055938"/>
            <a:ext cx="3810000" cy="1444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3032" name="Rectangle 40"/>
          <p:cNvSpPr>
            <a:spLocks noChangeArrowheads="1"/>
          </p:cNvSpPr>
          <p:nvPr/>
        </p:nvSpPr>
        <p:spPr bwMode="auto">
          <a:xfrm>
            <a:off x="3616672" y="2551113"/>
            <a:ext cx="3929063" cy="1460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3033" name="Rectangle 41"/>
          <p:cNvSpPr>
            <a:spLocks noChangeArrowheads="1"/>
          </p:cNvSpPr>
          <p:nvPr/>
        </p:nvSpPr>
        <p:spPr bwMode="auto">
          <a:xfrm>
            <a:off x="3616672" y="2047875"/>
            <a:ext cx="4665663" cy="1476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3034" name="Rectangle 42"/>
          <p:cNvSpPr>
            <a:spLocks noChangeArrowheads="1"/>
          </p:cNvSpPr>
          <p:nvPr/>
        </p:nvSpPr>
        <p:spPr bwMode="auto">
          <a:xfrm>
            <a:off x="3616672" y="1554163"/>
            <a:ext cx="4783138" cy="1460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3035" name="Rectangle 43"/>
          <p:cNvSpPr>
            <a:spLocks noChangeArrowheads="1"/>
          </p:cNvSpPr>
          <p:nvPr/>
        </p:nvSpPr>
        <p:spPr bwMode="auto">
          <a:xfrm>
            <a:off x="3616672" y="5915025"/>
            <a:ext cx="1709738" cy="1444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3036" name="Rectangle 44"/>
          <p:cNvSpPr>
            <a:spLocks noChangeArrowheads="1"/>
          </p:cNvSpPr>
          <p:nvPr/>
        </p:nvSpPr>
        <p:spPr bwMode="auto">
          <a:xfrm>
            <a:off x="3616672" y="5419725"/>
            <a:ext cx="2982913" cy="1365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3037" name="Rectangle 45"/>
          <p:cNvSpPr>
            <a:spLocks noChangeArrowheads="1"/>
          </p:cNvSpPr>
          <p:nvPr/>
        </p:nvSpPr>
        <p:spPr bwMode="auto">
          <a:xfrm>
            <a:off x="3616672" y="4914900"/>
            <a:ext cx="1671638" cy="1460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3038" name="Rectangle 46"/>
          <p:cNvSpPr>
            <a:spLocks noChangeArrowheads="1"/>
          </p:cNvSpPr>
          <p:nvPr/>
        </p:nvSpPr>
        <p:spPr bwMode="auto">
          <a:xfrm>
            <a:off x="3616672" y="4411663"/>
            <a:ext cx="3271838" cy="1460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3039" name="Rectangle 47"/>
          <p:cNvSpPr>
            <a:spLocks noChangeArrowheads="1"/>
          </p:cNvSpPr>
          <p:nvPr/>
        </p:nvSpPr>
        <p:spPr bwMode="auto">
          <a:xfrm>
            <a:off x="3616672" y="3908425"/>
            <a:ext cx="3859213" cy="1460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3040" name="Rectangle 48"/>
          <p:cNvSpPr>
            <a:spLocks noChangeArrowheads="1"/>
          </p:cNvSpPr>
          <p:nvPr/>
        </p:nvSpPr>
        <p:spPr bwMode="auto">
          <a:xfrm>
            <a:off x="3616672" y="3414713"/>
            <a:ext cx="3402013" cy="1365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3041" name="Rectangle 49"/>
          <p:cNvSpPr>
            <a:spLocks noChangeArrowheads="1"/>
          </p:cNvSpPr>
          <p:nvPr/>
        </p:nvSpPr>
        <p:spPr bwMode="auto">
          <a:xfrm>
            <a:off x="3616672" y="2909888"/>
            <a:ext cx="3302000" cy="1460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3042" name="Rectangle 50"/>
          <p:cNvSpPr>
            <a:spLocks noChangeArrowheads="1"/>
          </p:cNvSpPr>
          <p:nvPr/>
        </p:nvSpPr>
        <p:spPr bwMode="auto">
          <a:xfrm>
            <a:off x="3616672" y="2406650"/>
            <a:ext cx="1082675" cy="1444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3043" name="Rectangle 51"/>
          <p:cNvSpPr>
            <a:spLocks noChangeArrowheads="1"/>
          </p:cNvSpPr>
          <p:nvPr/>
        </p:nvSpPr>
        <p:spPr bwMode="auto">
          <a:xfrm>
            <a:off x="3616672" y="1912938"/>
            <a:ext cx="2246313" cy="13493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3044" name="Rectangle 52"/>
          <p:cNvSpPr>
            <a:spLocks noChangeArrowheads="1"/>
          </p:cNvSpPr>
          <p:nvPr/>
        </p:nvSpPr>
        <p:spPr bwMode="auto">
          <a:xfrm>
            <a:off x="3616672" y="1409700"/>
            <a:ext cx="2187575" cy="1444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91" name="Line 53"/>
          <p:cNvSpPr>
            <a:spLocks noChangeShapeType="1"/>
          </p:cNvSpPr>
          <p:nvPr/>
        </p:nvSpPr>
        <p:spPr bwMode="auto">
          <a:xfrm>
            <a:off x="3616325" y="6310313"/>
            <a:ext cx="53022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92" name="Line 54"/>
          <p:cNvSpPr>
            <a:spLocks noChangeShapeType="1"/>
          </p:cNvSpPr>
          <p:nvPr/>
        </p:nvSpPr>
        <p:spPr bwMode="auto">
          <a:xfrm flipV="1">
            <a:off x="3616325" y="6310313"/>
            <a:ext cx="1588" cy="39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93" name="Line 55"/>
          <p:cNvSpPr>
            <a:spLocks noChangeShapeType="1"/>
          </p:cNvSpPr>
          <p:nvPr/>
        </p:nvSpPr>
        <p:spPr bwMode="auto">
          <a:xfrm flipV="1">
            <a:off x="4202113" y="6310313"/>
            <a:ext cx="1587" cy="39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94" name="Line 56"/>
          <p:cNvSpPr>
            <a:spLocks noChangeShapeType="1"/>
          </p:cNvSpPr>
          <p:nvPr/>
        </p:nvSpPr>
        <p:spPr bwMode="auto">
          <a:xfrm flipV="1">
            <a:off x="4789488" y="6310313"/>
            <a:ext cx="1587" cy="39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95" name="Line 57"/>
          <p:cNvSpPr>
            <a:spLocks noChangeShapeType="1"/>
          </p:cNvSpPr>
          <p:nvPr/>
        </p:nvSpPr>
        <p:spPr bwMode="auto">
          <a:xfrm flipV="1">
            <a:off x="5384800" y="6310313"/>
            <a:ext cx="1588" cy="39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96" name="Line 58"/>
          <p:cNvSpPr>
            <a:spLocks noChangeShapeType="1"/>
          </p:cNvSpPr>
          <p:nvPr/>
        </p:nvSpPr>
        <p:spPr bwMode="auto">
          <a:xfrm flipV="1">
            <a:off x="5973763" y="6310313"/>
            <a:ext cx="1587" cy="39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97" name="Line 59"/>
          <p:cNvSpPr>
            <a:spLocks noChangeShapeType="1"/>
          </p:cNvSpPr>
          <p:nvPr/>
        </p:nvSpPr>
        <p:spPr bwMode="auto">
          <a:xfrm flipV="1">
            <a:off x="6561138" y="6310313"/>
            <a:ext cx="1587" cy="39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98" name="Line 60"/>
          <p:cNvSpPr>
            <a:spLocks noChangeShapeType="1"/>
          </p:cNvSpPr>
          <p:nvPr/>
        </p:nvSpPr>
        <p:spPr bwMode="auto">
          <a:xfrm flipV="1">
            <a:off x="7146925" y="6310313"/>
            <a:ext cx="1588" cy="39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99" name="Line 61"/>
          <p:cNvSpPr>
            <a:spLocks noChangeShapeType="1"/>
          </p:cNvSpPr>
          <p:nvPr/>
        </p:nvSpPr>
        <p:spPr bwMode="auto">
          <a:xfrm flipV="1">
            <a:off x="7743825" y="6310313"/>
            <a:ext cx="1588" cy="39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00" name="Line 62"/>
          <p:cNvSpPr>
            <a:spLocks noChangeShapeType="1"/>
          </p:cNvSpPr>
          <p:nvPr/>
        </p:nvSpPr>
        <p:spPr bwMode="auto">
          <a:xfrm flipV="1">
            <a:off x="8331200" y="6310313"/>
            <a:ext cx="3175" cy="39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01" name="Line 63"/>
          <p:cNvSpPr>
            <a:spLocks noChangeShapeType="1"/>
          </p:cNvSpPr>
          <p:nvPr/>
        </p:nvSpPr>
        <p:spPr bwMode="auto">
          <a:xfrm flipV="1">
            <a:off x="8918575" y="6310313"/>
            <a:ext cx="1588" cy="39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02" name="Line 65"/>
          <p:cNvSpPr>
            <a:spLocks noChangeShapeType="1"/>
          </p:cNvSpPr>
          <p:nvPr/>
        </p:nvSpPr>
        <p:spPr bwMode="auto">
          <a:xfrm>
            <a:off x="3575050" y="6310313"/>
            <a:ext cx="412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03" name="Rectangle 66"/>
          <p:cNvSpPr>
            <a:spLocks noChangeArrowheads="1"/>
          </p:cNvSpPr>
          <p:nvPr/>
        </p:nvSpPr>
        <p:spPr bwMode="auto">
          <a:xfrm>
            <a:off x="3584575" y="6416675"/>
            <a:ext cx="5873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>
                <a:solidFill>
                  <a:srgbClr val="000000"/>
                </a:solidFill>
              </a:rPr>
              <a:t>0</a:t>
            </a:r>
            <a:endParaRPr lang="ru-RU" altLang="ru-RU" sz="1800"/>
          </a:p>
        </p:txBody>
      </p:sp>
      <p:sp>
        <p:nvSpPr>
          <p:cNvPr id="9304" name="Rectangle 67"/>
          <p:cNvSpPr>
            <a:spLocks noChangeArrowheads="1"/>
          </p:cNvSpPr>
          <p:nvPr/>
        </p:nvSpPr>
        <p:spPr bwMode="auto">
          <a:xfrm>
            <a:off x="4132263" y="6416675"/>
            <a:ext cx="1158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>
                <a:solidFill>
                  <a:srgbClr val="000000"/>
                </a:solidFill>
              </a:rPr>
              <a:t>10</a:t>
            </a:r>
            <a:endParaRPr lang="ru-RU" altLang="ru-RU" sz="1800"/>
          </a:p>
        </p:txBody>
      </p:sp>
      <p:sp>
        <p:nvSpPr>
          <p:cNvPr id="9305" name="Rectangle 68"/>
          <p:cNvSpPr>
            <a:spLocks noChangeArrowheads="1"/>
          </p:cNvSpPr>
          <p:nvPr/>
        </p:nvSpPr>
        <p:spPr bwMode="auto">
          <a:xfrm>
            <a:off x="4719638" y="6416675"/>
            <a:ext cx="1158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>
                <a:solidFill>
                  <a:srgbClr val="000000"/>
                </a:solidFill>
              </a:rPr>
              <a:t>20</a:t>
            </a:r>
            <a:endParaRPr lang="ru-RU" altLang="ru-RU" sz="1800"/>
          </a:p>
        </p:txBody>
      </p:sp>
      <p:sp>
        <p:nvSpPr>
          <p:cNvPr id="9306" name="Rectangle 69"/>
          <p:cNvSpPr>
            <a:spLocks noChangeArrowheads="1"/>
          </p:cNvSpPr>
          <p:nvPr/>
        </p:nvSpPr>
        <p:spPr bwMode="auto">
          <a:xfrm>
            <a:off x="5316538" y="6416675"/>
            <a:ext cx="1158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>
                <a:solidFill>
                  <a:srgbClr val="000000"/>
                </a:solidFill>
              </a:rPr>
              <a:t>30</a:t>
            </a:r>
            <a:endParaRPr lang="ru-RU" altLang="ru-RU" sz="1800"/>
          </a:p>
        </p:txBody>
      </p:sp>
      <p:sp>
        <p:nvSpPr>
          <p:cNvPr id="9307" name="Rectangle 70"/>
          <p:cNvSpPr>
            <a:spLocks noChangeArrowheads="1"/>
          </p:cNvSpPr>
          <p:nvPr/>
        </p:nvSpPr>
        <p:spPr bwMode="auto">
          <a:xfrm>
            <a:off x="5903913" y="6416675"/>
            <a:ext cx="1158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>
                <a:solidFill>
                  <a:srgbClr val="000000"/>
                </a:solidFill>
              </a:rPr>
              <a:t>40</a:t>
            </a:r>
            <a:endParaRPr lang="ru-RU" altLang="ru-RU" sz="1800"/>
          </a:p>
        </p:txBody>
      </p:sp>
      <p:sp>
        <p:nvSpPr>
          <p:cNvPr id="9308" name="Rectangle 71"/>
          <p:cNvSpPr>
            <a:spLocks noChangeArrowheads="1"/>
          </p:cNvSpPr>
          <p:nvPr/>
        </p:nvSpPr>
        <p:spPr bwMode="auto">
          <a:xfrm>
            <a:off x="6489700" y="6416675"/>
            <a:ext cx="11588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>
                <a:solidFill>
                  <a:srgbClr val="000000"/>
                </a:solidFill>
              </a:rPr>
              <a:t>50</a:t>
            </a:r>
            <a:endParaRPr lang="ru-RU" altLang="ru-RU" sz="1800"/>
          </a:p>
        </p:txBody>
      </p:sp>
      <p:sp>
        <p:nvSpPr>
          <p:cNvPr id="9309" name="Rectangle 72"/>
          <p:cNvSpPr>
            <a:spLocks noChangeArrowheads="1"/>
          </p:cNvSpPr>
          <p:nvPr/>
        </p:nvSpPr>
        <p:spPr bwMode="auto">
          <a:xfrm>
            <a:off x="7077075" y="6416675"/>
            <a:ext cx="11588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>
                <a:solidFill>
                  <a:srgbClr val="000000"/>
                </a:solidFill>
              </a:rPr>
              <a:t>60</a:t>
            </a:r>
            <a:endParaRPr lang="ru-RU" altLang="ru-RU" sz="1800"/>
          </a:p>
        </p:txBody>
      </p:sp>
      <p:sp>
        <p:nvSpPr>
          <p:cNvPr id="9310" name="Rectangle 73"/>
          <p:cNvSpPr>
            <a:spLocks noChangeArrowheads="1"/>
          </p:cNvSpPr>
          <p:nvPr/>
        </p:nvSpPr>
        <p:spPr bwMode="auto">
          <a:xfrm>
            <a:off x="7675563" y="6416675"/>
            <a:ext cx="1158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>
                <a:solidFill>
                  <a:srgbClr val="000000"/>
                </a:solidFill>
              </a:rPr>
              <a:t>70</a:t>
            </a:r>
            <a:endParaRPr lang="ru-RU" altLang="ru-RU" sz="1800"/>
          </a:p>
        </p:txBody>
      </p:sp>
      <p:sp>
        <p:nvSpPr>
          <p:cNvPr id="9311" name="Rectangle 74"/>
          <p:cNvSpPr>
            <a:spLocks noChangeArrowheads="1"/>
          </p:cNvSpPr>
          <p:nvPr/>
        </p:nvSpPr>
        <p:spPr bwMode="auto">
          <a:xfrm>
            <a:off x="8261350" y="6416675"/>
            <a:ext cx="11588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>
                <a:solidFill>
                  <a:srgbClr val="000000"/>
                </a:solidFill>
              </a:rPr>
              <a:t>80</a:t>
            </a:r>
            <a:endParaRPr lang="ru-RU" altLang="ru-RU" sz="1800"/>
          </a:p>
        </p:txBody>
      </p:sp>
      <p:sp>
        <p:nvSpPr>
          <p:cNvPr id="9312" name="Rectangle 75"/>
          <p:cNvSpPr>
            <a:spLocks noChangeArrowheads="1"/>
          </p:cNvSpPr>
          <p:nvPr/>
        </p:nvSpPr>
        <p:spPr bwMode="auto">
          <a:xfrm>
            <a:off x="8848725" y="6416675"/>
            <a:ext cx="11588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>
                <a:solidFill>
                  <a:srgbClr val="000000"/>
                </a:solidFill>
              </a:rPr>
              <a:t>90</a:t>
            </a:r>
            <a:endParaRPr lang="ru-RU" altLang="ru-RU" sz="1800"/>
          </a:p>
        </p:txBody>
      </p:sp>
      <p:sp>
        <p:nvSpPr>
          <p:cNvPr id="213069" name="Rectangle 77"/>
          <p:cNvSpPr>
            <a:spLocks noChangeArrowheads="1"/>
          </p:cNvSpPr>
          <p:nvPr/>
        </p:nvSpPr>
        <p:spPr bwMode="auto">
          <a:xfrm>
            <a:off x="7381630" y="529767"/>
            <a:ext cx="228177" cy="1021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316" name="Rectangle 78"/>
          <p:cNvSpPr>
            <a:spLocks noChangeArrowheads="1"/>
          </p:cNvSpPr>
          <p:nvPr/>
        </p:nvSpPr>
        <p:spPr bwMode="auto">
          <a:xfrm>
            <a:off x="7742238" y="457200"/>
            <a:ext cx="1060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</a:rPr>
              <a:t>Население</a:t>
            </a:r>
            <a:endParaRPr lang="ru-RU" altLang="ru-RU" sz="1800"/>
          </a:p>
        </p:txBody>
      </p:sp>
      <p:sp>
        <p:nvSpPr>
          <p:cNvPr id="213071" name="Rectangle 79"/>
          <p:cNvSpPr>
            <a:spLocks noChangeArrowheads="1"/>
          </p:cNvSpPr>
          <p:nvPr/>
        </p:nvSpPr>
        <p:spPr bwMode="auto">
          <a:xfrm>
            <a:off x="7381630" y="833474"/>
            <a:ext cx="228177" cy="1021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320" name="Rectangle 80"/>
          <p:cNvSpPr>
            <a:spLocks noChangeArrowheads="1"/>
          </p:cNvSpPr>
          <p:nvPr/>
        </p:nvSpPr>
        <p:spPr bwMode="auto">
          <a:xfrm>
            <a:off x="7742238" y="760413"/>
            <a:ext cx="1222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</a:rPr>
              <a:t>Журналисты</a:t>
            </a:r>
            <a:endParaRPr lang="ru-RU" altLang="ru-RU" sz="1800"/>
          </a:p>
        </p:txBody>
      </p:sp>
      <p:sp>
        <p:nvSpPr>
          <p:cNvPr id="213073" name="Rectangle 81"/>
          <p:cNvSpPr>
            <a:spLocks noChangeArrowheads="1"/>
          </p:cNvSpPr>
          <p:nvPr/>
        </p:nvSpPr>
        <p:spPr bwMode="auto">
          <a:xfrm>
            <a:off x="143520" y="319223"/>
            <a:ext cx="66518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/>
                </a:solidFill>
                <a:latin typeface="+mn-lt"/>
                <a:cs typeface="Arial" pitchFamily="34" charset="0"/>
              </a:rPr>
              <a:t>ЗАДАЧИ, КОТОРЫЕ ДОЛЖНЫ РЕШАТЬ </a:t>
            </a:r>
            <a:r>
              <a:rPr lang="ru-RU" sz="2000" dirty="0">
                <a:solidFill>
                  <a:schemeClr val="tx2"/>
                </a:solidFill>
                <a:latin typeface="+mn-lt"/>
                <a:cs typeface="+mn-cs"/>
              </a:rPr>
              <a:t>СМИ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520864"/>
            <a:ext cx="70567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+mn-lt"/>
              </a:rPr>
              <a:t>36% наших сограждан не читают газет и журналов в печатном виде – как правило, они получают информацию в интернете или из телепрограмм либо ссылаются на отсутствие свободного времени: «работы много», «некогда, дача». </a:t>
            </a:r>
            <a:endParaRPr lang="ru-RU" sz="2000" dirty="0" smtClean="0">
              <a:latin typeface="+mn-lt"/>
            </a:endParaRPr>
          </a:p>
          <a:p>
            <a:endParaRPr lang="ru-RU" sz="2000" dirty="0">
              <a:latin typeface="+mn-lt"/>
            </a:endParaRPr>
          </a:p>
          <a:p>
            <a:r>
              <a:rPr lang="ru-RU" sz="2000" dirty="0" smtClean="0">
                <a:latin typeface="+mn-lt"/>
              </a:rPr>
              <a:t>Аудитория </a:t>
            </a:r>
            <a:r>
              <a:rPr lang="ru-RU" sz="2000" dirty="0">
                <a:latin typeface="+mn-lt"/>
              </a:rPr>
              <a:t>печатной прессы чаще всего ее покупает (37%) или читает бесплатные издания – те, что кидают в почтовый ящик (23%). </a:t>
            </a:r>
            <a:endParaRPr lang="ru-RU" sz="2000" dirty="0" smtClean="0">
              <a:latin typeface="+mn-lt"/>
            </a:endParaRPr>
          </a:p>
          <a:p>
            <a:endParaRPr lang="ru-RU" sz="2000" dirty="0">
              <a:latin typeface="+mn-lt"/>
            </a:endParaRPr>
          </a:p>
          <a:p>
            <a:r>
              <a:rPr lang="ru-RU" sz="2000" dirty="0" smtClean="0">
                <a:latin typeface="+mn-lt"/>
              </a:rPr>
              <a:t>Выписывают </a:t>
            </a:r>
            <a:r>
              <a:rPr lang="ru-RU" sz="2000" dirty="0">
                <a:latin typeface="+mn-lt"/>
              </a:rPr>
              <a:t>газеты и журналы 16% россиян, эта практика почти не распространена в больших городах и все еще привычна для жителей малых городов и сел.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6010" y="476672"/>
            <a:ext cx="33259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+mn-lt"/>
              </a:rPr>
              <a:t>АУДИТОРИИ ПЕЧАТНЫХ СМИ</a:t>
            </a:r>
            <a:endParaRPr lang="ru-RU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5733256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/>
              <a:t>«ФОМ» 11–12 октября 2014 г. </a:t>
            </a:r>
            <a:endParaRPr lang="ru-RU" sz="1600" dirty="0" smtClean="0"/>
          </a:p>
          <a:p>
            <a:pPr algn="r"/>
            <a:r>
              <a:rPr lang="ru-RU" sz="1600" dirty="0" smtClean="0"/>
              <a:t>43 </a:t>
            </a:r>
            <a:r>
              <a:rPr lang="ru-RU" sz="1600" dirty="0"/>
              <a:t>субъекта РФ, 100 населенных пунктов, </a:t>
            </a:r>
            <a:endParaRPr lang="ru-RU" sz="1600" dirty="0" smtClean="0"/>
          </a:p>
          <a:p>
            <a:pPr algn="r"/>
            <a:r>
              <a:rPr lang="ru-RU" sz="1600" dirty="0" smtClean="0"/>
              <a:t>1500 </a:t>
            </a:r>
            <a:r>
              <a:rPr lang="ru-RU" sz="1600" dirty="0"/>
              <a:t>респондентов.</a:t>
            </a:r>
            <a:endParaRPr lang="ru-RU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1009</TotalTime>
  <Words>957</Words>
  <Application>Microsoft Office PowerPoint</Application>
  <PresentationFormat>Экран (4:3)</PresentationFormat>
  <Paragraphs>229</Paragraphs>
  <Slides>29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Мозолин</dc:creator>
  <cp:lastModifiedBy>DNS</cp:lastModifiedBy>
  <cp:revision>46</cp:revision>
  <cp:lastPrinted>2014-11-28T16:23:37Z</cp:lastPrinted>
  <dcterms:created xsi:type="dcterms:W3CDTF">2011-12-09T21:22:37Z</dcterms:created>
  <dcterms:modified xsi:type="dcterms:W3CDTF">2014-11-28T16:26:35Z</dcterms:modified>
</cp:coreProperties>
</file>